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81" r:id="rId2"/>
    <p:sldMasterId id="2147483691" r:id="rId3"/>
    <p:sldMasterId id="2147483703" r:id="rId4"/>
  </p:sldMasterIdLst>
  <p:notesMasterIdLst>
    <p:notesMasterId r:id="rId44"/>
  </p:notesMasterIdLst>
  <p:handoutMasterIdLst>
    <p:handoutMasterId r:id="rId45"/>
  </p:handoutMasterIdLst>
  <p:sldIdLst>
    <p:sldId id="741" r:id="rId5"/>
    <p:sldId id="258" r:id="rId6"/>
    <p:sldId id="742" r:id="rId7"/>
    <p:sldId id="743" r:id="rId8"/>
    <p:sldId id="744" r:id="rId9"/>
    <p:sldId id="745" r:id="rId10"/>
    <p:sldId id="746" r:id="rId11"/>
    <p:sldId id="747" r:id="rId12"/>
    <p:sldId id="749" r:id="rId13"/>
    <p:sldId id="751" r:id="rId14"/>
    <p:sldId id="298" r:id="rId15"/>
    <p:sldId id="259" r:id="rId16"/>
    <p:sldId id="327" r:id="rId17"/>
    <p:sldId id="333" r:id="rId18"/>
    <p:sldId id="338" r:id="rId19"/>
    <p:sldId id="329" r:id="rId20"/>
    <p:sldId id="331" r:id="rId21"/>
    <p:sldId id="335" r:id="rId22"/>
    <p:sldId id="330" r:id="rId23"/>
    <p:sldId id="334" r:id="rId24"/>
    <p:sldId id="733" r:id="rId25"/>
    <p:sldId id="696" r:id="rId26"/>
    <p:sldId id="273" r:id="rId27"/>
    <p:sldId id="351" r:id="rId28"/>
    <p:sldId id="385" r:id="rId29"/>
    <p:sldId id="734" r:id="rId30"/>
    <p:sldId id="380" r:id="rId31"/>
    <p:sldId id="359" r:id="rId32"/>
    <p:sldId id="739" r:id="rId33"/>
    <p:sldId id="305" r:id="rId34"/>
    <p:sldId id="379" r:id="rId35"/>
    <p:sldId id="740" r:id="rId36"/>
    <p:sldId id="256" r:id="rId37"/>
    <p:sldId id="458" r:id="rId38"/>
    <p:sldId id="459" r:id="rId39"/>
    <p:sldId id="755" r:id="rId40"/>
    <p:sldId id="398" r:id="rId41"/>
    <p:sldId id="753" r:id="rId42"/>
    <p:sldId id="754"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E579DF-6474-404F-845E-314DCC63EF97}">
          <p14:sldIdLst>
            <p14:sldId id="741"/>
            <p14:sldId id="258"/>
            <p14:sldId id="742"/>
            <p14:sldId id="743"/>
            <p14:sldId id="744"/>
            <p14:sldId id="745"/>
            <p14:sldId id="746"/>
            <p14:sldId id="747"/>
            <p14:sldId id="749"/>
            <p14:sldId id="751"/>
            <p14:sldId id="298"/>
            <p14:sldId id="259"/>
            <p14:sldId id="327"/>
            <p14:sldId id="333"/>
            <p14:sldId id="338"/>
            <p14:sldId id="329"/>
            <p14:sldId id="331"/>
            <p14:sldId id="335"/>
            <p14:sldId id="330"/>
            <p14:sldId id="334"/>
            <p14:sldId id="733"/>
            <p14:sldId id="696"/>
            <p14:sldId id="273"/>
            <p14:sldId id="351"/>
            <p14:sldId id="385"/>
            <p14:sldId id="734"/>
            <p14:sldId id="380"/>
            <p14:sldId id="359"/>
            <p14:sldId id="739"/>
            <p14:sldId id="305"/>
            <p14:sldId id="379"/>
            <p14:sldId id="740"/>
            <p14:sldId id="256"/>
            <p14:sldId id="458"/>
            <p14:sldId id="459"/>
            <p14:sldId id="755"/>
            <p14:sldId id="398"/>
            <p14:sldId id="753"/>
            <p14:sldId id="7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70"/>
    <a:srgbClr val="7ECBB6"/>
    <a:srgbClr val="14435D"/>
    <a:srgbClr val="A4BF60"/>
    <a:srgbClr val="C5DE92"/>
    <a:srgbClr val="8E4371"/>
    <a:srgbClr val="CA8EA3"/>
    <a:srgbClr val="F69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1E5E1-CBE4-4CB6-8F90-28F50F36B933}" v="1" dt="2022-03-30T16:34:12.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23" autoAdjust="0"/>
    <p:restoredTop sz="94660"/>
  </p:normalViewPr>
  <p:slideViewPr>
    <p:cSldViewPr snapToGrid="0">
      <p:cViewPr varScale="1">
        <p:scale>
          <a:sx n="114" d="100"/>
          <a:sy n="114" d="100"/>
        </p:scale>
        <p:origin x="1776" y="102"/>
      </p:cViewPr>
      <p:guideLst/>
    </p:cSldViewPr>
  </p:slideViewPr>
  <p:notesTextViewPr>
    <p:cViewPr>
      <p:scale>
        <a:sx n="1" d="1"/>
        <a:sy n="1" d="1"/>
      </p:scale>
      <p:origin x="0" y="0"/>
    </p:cViewPr>
  </p:notesTextViewPr>
  <p:sorterViewPr>
    <p:cViewPr>
      <p:scale>
        <a:sx n="100" d="100"/>
        <a:sy n="100" d="100"/>
      </p:scale>
      <p:origin x="0" y="-426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na Tran" userId="62df16b7-d198-412e-ba93-44ace9993828" providerId="ADAL" clId="{3BF1E5E1-CBE4-4CB6-8F90-28F50F36B933}"/>
    <pc:docChg chg="modSld">
      <pc:chgData name="Sheena Tran" userId="62df16b7-d198-412e-ba93-44ace9993828" providerId="ADAL" clId="{3BF1E5E1-CBE4-4CB6-8F90-28F50F36B933}" dt="2022-04-01T01:17:16.376" v="64" actId="20577"/>
      <pc:docMkLst>
        <pc:docMk/>
      </pc:docMkLst>
      <pc:sldChg chg="modSp mod">
        <pc:chgData name="Sheena Tran" userId="62df16b7-d198-412e-ba93-44ace9993828" providerId="ADAL" clId="{3BF1E5E1-CBE4-4CB6-8F90-28F50F36B933}" dt="2022-04-01T01:17:16.376" v="64" actId="20577"/>
        <pc:sldMkLst>
          <pc:docMk/>
          <pc:sldMk cId="1705568082" sldId="331"/>
        </pc:sldMkLst>
        <pc:spChg chg="mod">
          <ac:chgData name="Sheena Tran" userId="62df16b7-d198-412e-ba93-44ace9993828" providerId="ADAL" clId="{3BF1E5E1-CBE4-4CB6-8F90-28F50F36B933}" dt="2022-04-01T01:17:16.376" v="64" actId="20577"/>
          <ac:spMkLst>
            <pc:docMk/>
            <pc:sldMk cId="1705568082" sldId="331"/>
            <ac:spMk id="13" creationId="{AC83101B-127E-B541-9F62-8B90AA9A02ED}"/>
          </ac:spMkLst>
        </pc:spChg>
      </pc:sldChg>
      <pc:sldChg chg="addSp modSp mod">
        <pc:chgData name="Sheena Tran" userId="62df16b7-d198-412e-ba93-44ace9993828" providerId="ADAL" clId="{3BF1E5E1-CBE4-4CB6-8F90-28F50F36B933}" dt="2022-03-30T16:35:50.670" v="59" actId="20577"/>
        <pc:sldMkLst>
          <pc:docMk/>
          <pc:sldMk cId="803080628" sldId="459"/>
        </pc:sldMkLst>
        <pc:spChg chg="add mod">
          <ac:chgData name="Sheena Tran" userId="62df16b7-d198-412e-ba93-44ace9993828" providerId="ADAL" clId="{3BF1E5E1-CBE4-4CB6-8F90-28F50F36B933}" dt="2022-03-30T16:35:50.670" v="59" actId="20577"/>
          <ac:spMkLst>
            <pc:docMk/>
            <pc:sldMk cId="803080628" sldId="459"/>
            <ac:spMk id="3" creationId="{2FB6E6F5-EFC9-4DB3-B4D7-FF72052C33DA}"/>
          </ac:spMkLst>
        </pc:spChg>
        <pc:graphicFrameChg chg="mod modGraphic">
          <ac:chgData name="Sheena Tran" userId="62df16b7-d198-412e-ba93-44ace9993828" providerId="ADAL" clId="{3BF1E5E1-CBE4-4CB6-8F90-28F50F36B933}" dt="2022-03-30T16:35:33.310" v="56" actId="14100"/>
          <ac:graphicFrameMkLst>
            <pc:docMk/>
            <pc:sldMk cId="803080628" sldId="459"/>
            <ac:graphicFrameMk id="5" creationId="{43575F0A-3C64-4D72-84FC-92D94AAF748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7BF45B-FE3A-4FBF-9981-F475785B889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4D4D14D8-83DD-4E3D-801A-E7F0729CAC6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310B79-FF45-4792-863C-060E93364F71}" type="datetimeFigureOut">
              <a:rPr lang="en-US" smtClean="0"/>
              <a:t>3/31/2022</a:t>
            </a:fld>
            <a:endParaRPr lang="en-US" dirty="0"/>
          </a:p>
        </p:txBody>
      </p:sp>
      <p:sp>
        <p:nvSpPr>
          <p:cNvPr id="4" name="Footer Placeholder 3">
            <a:extLst>
              <a:ext uri="{FF2B5EF4-FFF2-40B4-BE49-F238E27FC236}">
                <a16:creationId xmlns:a16="http://schemas.microsoft.com/office/drawing/2014/main" id="{0E298D66-F842-4C8B-9500-DED4CFD79BD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777A1E8-F4AD-4C58-BBC4-7A628819B25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D52324-DC9F-491E-B617-7204D7056C71}" type="slidenum">
              <a:rPr lang="en-US" smtClean="0"/>
              <a:t>‹#›</a:t>
            </a:fld>
            <a:endParaRPr lang="en-US" dirty="0"/>
          </a:p>
        </p:txBody>
      </p:sp>
    </p:spTree>
    <p:extLst>
      <p:ext uri="{BB962C8B-B14F-4D97-AF65-F5344CB8AC3E}">
        <p14:creationId xmlns:p14="http://schemas.microsoft.com/office/powerpoint/2010/main" val="359823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3993C2-2107-4DA1-AC74-D48E81F884D9}" type="datetimeFigureOut">
              <a:rPr lang="en-US" smtClean="0"/>
              <a:t>3/31/2022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A97F68-F8A1-4055-925E-8AA48C7EFA87}" type="slidenum">
              <a:rPr lang="en-US" smtClean="0"/>
              <a:t>‹#›</a:t>
            </a:fld>
            <a:endParaRPr lang="en-US" dirty="0"/>
          </a:p>
        </p:txBody>
      </p:sp>
    </p:spTree>
    <p:extLst>
      <p:ext uri="{BB962C8B-B14F-4D97-AF65-F5344CB8AC3E}">
        <p14:creationId xmlns:p14="http://schemas.microsoft.com/office/powerpoint/2010/main" val="25963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639"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63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24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p>
        </p:txBody>
      </p:sp>
      <p:sp>
        <p:nvSpPr>
          <p:cNvPr id="4" name="Slide Number Placeholder 3"/>
          <p:cNvSpPr>
            <a:spLocks noGrp="1"/>
          </p:cNvSpPr>
          <p:nvPr>
            <p:ph type="sldNum" sz="quarter" idx="5"/>
          </p:nvPr>
        </p:nvSpPr>
        <p:spPr/>
        <p:txBody>
          <a:bodyPr/>
          <a:lstStyle/>
          <a:p>
            <a:pPr marL="0" marR="0" lvl="0" indent="0" algn="r" defTabSz="1088639"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63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4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88639"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63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50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88639"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63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8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88639"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63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9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the goal of this program is to help the transitioning aged youth into a career pathway in the growing energy efficiency sector and begin a thriving career. </a:t>
            </a:r>
          </a:p>
          <a:p>
            <a:r>
              <a:rPr lang="en-US" dirty="0"/>
              <a:t>We are targeting this classified population because we know they face more barriers when entering the work field in general and this program will help to eliminate some of those barriers. </a:t>
            </a:r>
          </a:p>
        </p:txBody>
      </p:sp>
    </p:spTree>
    <p:extLst>
      <p:ext uri="{BB962C8B-B14F-4D97-AF65-F5344CB8AC3E}">
        <p14:creationId xmlns:p14="http://schemas.microsoft.com/office/powerpoint/2010/main" val="404372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DWP develop contractor focus, no ACES no GPC </a:t>
            </a:r>
          </a:p>
        </p:txBody>
      </p:sp>
    </p:spTree>
    <p:extLst>
      <p:ext uri="{BB962C8B-B14F-4D97-AF65-F5344CB8AC3E}">
        <p14:creationId xmlns:p14="http://schemas.microsoft.com/office/powerpoint/2010/main" val="363419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mission of the program is to expose disadvantaged students to Architecture construction and engineering with an emphasis on Energy Efficiency. </a:t>
            </a:r>
          </a:p>
          <a:p>
            <a:r>
              <a:rPr lang="en-US" dirty="0"/>
              <a:t>Most of the current schools we work with are classified as Title I with most students receiving free or reduced lunch which means that it is predominantly low income community. </a:t>
            </a:r>
          </a:p>
        </p:txBody>
      </p:sp>
    </p:spTree>
    <p:extLst>
      <p:ext uri="{BB962C8B-B14F-4D97-AF65-F5344CB8AC3E}">
        <p14:creationId xmlns:p14="http://schemas.microsoft.com/office/powerpoint/2010/main" val="425405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 name="Google Shape;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AE75E7-34FD-C947-9C20-354DA9D4EAC3}"/>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A5E904E-5478-1844-B814-1341E704A89B}"/>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EC5589DA-EA74-9C43-B0F2-CE969C0F91C6}"/>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sp>
        <p:nvSpPr>
          <p:cNvPr id="2" name="Title 1"/>
          <p:cNvSpPr>
            <a:spLocks noGrp="1"/>
          </p:cNvSpPr>
          <p:nvPr>
            <p:ph type="ctrTitle"/>
          </p:nvPr>
        </p:nvSpPr>
        <p:spPr>
          <a:xfrm>
            <a:off x="579120" y="1828823"/>
            <a:ext cx="7936230" cy="1600178"/>
          </a:xfrm>
        </p:spPr>
        <p:txBody>
          <a:bodyPr anchor="b"/>
          <a:lstStyle>
            <a:lvl1pPr algn="r">
              <a:defRPr sz="4200" baseline="0">
                <a:solidFill>
                  <a:srgbClr val="C5DE92"/>
                </a:solidFill>
              </a:defRPr>
            </a:lvl1pPr>
          </a:lstStyle>
          <a:p>
            <a:r>
              <a:rPr lang="en-US" dirty="0"/>
              <a:t>Click to edit Master title style</a:t>
            </a:r>
          </a:p>
        </p:txBody>
      </p:sp>
      <p:sp>
        <p:nvSpPr>
          <p:cNvPr id="3" name="Subtitle 2"/>
          <p:cNvSpPr>
            <a:spLocks noGrp="1"/>
          </p:cNvSpPr>
          <p:nvPr>
            <p:ph type="subTitle" idx="1"/>
          </p:nvPr>
        </p:nvSpPr>
        <p:spPr>
          <a:xfrm>
            <a:off x="1657350" y="3727448"/>
            <a:ext cx="6858000" cy="92583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pic>
        <p:nvPicPr>
          <p:cNvPr id="14" name="Picture 13" descr="A picture containing graphical user interface&#10;&#10;Description automatically generated">
            <a:extLst>
              <a:ext uri="{FF2B5EF4-FFF2-40B4-BE49-F238E27FC236}">
                <a16:creationId xmlns:a16="http://schemas.microsoft.com/office/drawing/2014/main" id="{921EDC24-1160-DE40-8F51-F8B583D1EF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pic>
        <p:nvPicPr>
          <p:cNvPr id="13" name="Picture 12">
            <a:extLst>
              <a:ext uri="{FF2B5EF4-FFF2-40B4-BE49-F238E27FC236}">
                <a16:creationId xmlns:a16="http://schemas.microsoft.com/office/drawing/2014/main" id="{C1A7D302-F150-3046-99BF-961D7D3E6C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828915" y="5589992"/>
            <a:ext cx="876135" cy="876135"/>
          </a:xfrm>
          <a:prstGeom prst="rect">
            <a:avLst/>
          </a:prstGeom>
        </p:spPr>
      </p:pic>
    </p:spTree>
    <p:extLst>
      <p:ext uri="{BB962C8B-B14F-4D97-AF65-F5344CB8AC3E}">
        <p14:creationId xmlns:p14="http://schemas.microsoft.com/office/powerpoint/2010/main" val="7692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Exhibits">
  <p:cSld name="Title and Two Exhibits">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28650" y="365128"/>
            <a:ext cx="8279400" cy="132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10"/>
          <p:cNvSpPr txBox="1">
            <a:spLocks noGrp="1"/>
          </p:cNvSpPr>
          <p:nvPr>
            <p:ph type="body" idx="1"/>
          </p:nvPr>
        </p:nvSpPr>
        <p:spPr>
          <a:xfrm>
            <a:off x="628650" y="2389188"/>
            <a:ext cx="3884400" cy="3441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0"/>
          <p:cNvSpPr txBox="1">
            <a:spLocks noGrp="1"/>
          </p:cNvSpPr>
          <p:nvPr>
            <p:ph type="body" idx="2"/>
          </p:nvPr>
        </p:nvSpPr>
        <p:spPr>
          <a:xfrm>
            <a:off x="628650" y="1946787"/>
            <a:ext cx="3884400" cy="2799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10"/>
          <p:cNvSpPr txBox="1">
            <a:spLocks noGrp="1"/>
          </p:cNvSpPr>
          <p:nvPr>
            <p:ph type="body" idx="3"/>
          </p:nvPr>
        </p:nvSpPr>
        <p:spPr>
          <a:xfrm>
            <a:off x="5023669" y="1946787"/>
            <a:ext cx="3884400" cy="2799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10"/>
          <p:cNvSpPr txBox="1">
            <a:spLocks noGrp="1"/>
          </p:cNvSpPr>
          <p:nvPr>
            <p:ph type="body" idx="4"/>
          </p:nvPr>
        </p:nvSpPr>
        <p:spPr>
          <a:xfrm>
            <a:off x="5023669" y="2389188"/>
            <a:ext cx="3884400" cy="3441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585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Content">
  <p:cSld name="1_Title with Conten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731520" y="365129"/>
            <a:ext cx="7886700" cy="579752"/>
          </a:xfrm>
          <a:prstGeom prst="rect">
            <a:avLst/>
          </a:prstGeom>
          <a:noFill/>
          <a:ln>
            <a:noFill/>
          </a:ln>
        </p:spPr>
        <p:txBody>
          <a:bodyPr spcFirstLastPara="1" wrap="square" lIns="91425" tIns="0" rIns="91425" bIns="0" anchor="t" anchorCtr="0">
            <a:noAutofit/>
          </a:bodyPr>
          <a:lstStyle>
            <a:lvl1pPr lvl="0" algn="l">
              <a:lnSpc>
                <a:spcPct val="90000"/>
              </a:lnSpc>
              <a:spcBef>
                <a:spcPts val="0"/>
              </a:spcBef>
              <a:spcAft>
                <a:spcPts val="0"/>
              </a:spcAft>
              <a:buClr>
                <a:srgbClr val="A4BF60"/>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731521" y="1280160"/>
            <a:ext cx="7882127" cy="4815840"/>
          </a:xfrm>
          <a:prstGeom prst="rect">
            <a:avLst/>
          </a:prstGeom>
          <a:noFill/>
          <a:ln>
            <a:noFill/>
          </a:ln>
        </p:spPr>
        <p:txBody>
          <a:bodyPr spcFirstLastPara="1" wrap="square" lIns="91425" tIns="0" rIns="91425" bIns="0" anchor="t" anchorCtr="0">
            <a:noAutofit/>
          </a:bodyPr>
          <a:lstStyle>
            <a:lvl1pPr marL="342900" lvl="0" indent="-171450" algn="l">
              <a:lnSpc>
                <a:spcPct val="100000"/>
              </a:lnSpc>
              <a:spcBef>
                <a:spcPts val="0"/>
              </a:spcBef>
              <a:spcAft>
                <a:spcPts val="0"/>
              </a:spcAft>
              <a:buSzPts val="2000"/>
              <a:buFont typeface="Arial"/>
              <a:buNone/>
              <a:defRPr sz="1500" b="0" i="0">
                <a:solidFill>
                  <a:srgbClr val="14435D"/>
                </a:solidFill>
              </a:defRPr>
            </a:lvl1pPr>
            <a:lvl2pPr marL="685800" lvl="1" indent="-171450" algn="l">
              <a:lnSpc>
                <a:spcPct val="100000"/>
              </a:lnSpc>
              <a:spcBef>
                <a:spcPts val="900"/>
              </a:spcBef>
              <a:spcAft>
                <a:spcPts val="0"/>
              </a:spcAft>
              <a:buSzPts val="2000"/>
              <a:buNone/>
              <a:defRPr sz="1500" b="1"/>
            </a:lvl2pPr>
            <a:lvl3pPr marL="1028700" lvl="2" indent="-171450" algn="l">
              <a:lnSpc>
                <a:spcPct val="100000"/>
              </a:lnSpc>
              <a:spcBef>
                <a:spcPts val="0"/>
              </a:spcBef>
              <a:spcAft>
                <a:spcPts val="0"/>
              </a:spcAft>
              <a:buSzPts val="1800"/>
              <a:buNone/>
              <a:defRPr sz="1350" b="1"/>
            </a:lvl3pPr>
            <a:lvl4pPr marL="1371600" lvl="3" indent="-171450" algn="l">
              <a:lnSpc>
                <a:spcPct val="100000"/>
              </a:lnSpc>
              <a:spcBef>
                <a:spcPts val="0"/>
              </a:spcBef>
              <a:spcAft>
                <a:spcPts val="0"/>
              </a:spcAft>
              <a:buClr>
                <a:schemeClr val="dk1"/>
              </a:buClr>
              <a:buSzPts val="1600"/>
              <a:buNone/>
              <a:defRPr sz="1200" b="1"/>
            </a:lvl4pPr>
            <a:lvl5pPr marL="1714500" lvl="4" indent="-171450" algn="l">
              <a:lnSpc>
                <a:spcPct val="100000"/>
              </a:lnSpc>
              <a:spcBef>
                <a:spcPts val="0"/>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3" name="Google Shape;33;p18"/>
          <p:cNvSpPr txBox="1">
            <a:spLocks noGrp="1"/>
          </p:cNvSpPr>
          <p:nvPr>
            <p:ph type="sldNum" idx="12"/>
          </p:nvPr>
        </p:nvSpPr>
        <p:spPr>
          <a:xfrm>
            <a:off x="7828916" y="6654800"/>
            <a:ext cx="732790" cy="203200"/>
          </a:xfrm>
          <a:prstGeom prst="rect">
            <a:avLst/>
          </a:prstGeom>
          <a:noFill/>
          <a:ln>
            <a:noFill/>
          </a:ln>
        </p:spPr>
        <p:txBody>
          <a:bodyPr spcFirstLastPara="1" wrap="square" lIns="0" tIns="0" rIns="0" bIns="0" anchor="ctr" anchorCtr="0">
            <a:noAutofit/>
          </a:bodyPr>
          <a:lstStyle>
            <a:lvl1pPr marL="0" lvl="0" indent="0" algn="r">
              <a:spcBef>
                <a:spcPts val="0"/>
              </a:spcBef>
              <a:buNone/>
              <a:defRPr sz="600" b="1" i="0" u="none" strike="noStrike" cap="none">
                <a:solidFill>
                  <a:schemeClr val="lt1"/>
                </a:solidFill>
                <a:latin typeface="Arial"/>
                <a:ea typeface="Arial"/>
                <a:cs typeface="Arial"/>
                <a:sym typeface="Arial"/>
              </a:defRPr>
            </a:lvl1pPr>
            <a:lvl2pPr marL="0" lvl="1" indent="0" algn="r">
              <a:spcBef>
                <a:spcPts val="0"/>
              </a:spcBef>
              <a:buNone/>
              <a:defRPr sz="600" b="1" i="0" u="none" strike="noStrike" cap="none">
                <a:solidFill>
                  <a:schemeClr val="lt1"/>
                </a:solidFill>
                <a:latin typeface="Arial"/>
                <a:ea typeface="Arial"/>
                <a:cs typeface="Arial"/>
                <a:sym typeface="Arial"/>
              </a:defRPr>
            </a:lvl2pPr>
            <a:lvl3pPr marL="0" lvl="2" indent="0" algn="r">
              <a:spcBef>
                <a:spcPts val="0"/>
              </a:spcBef>
              <a:buNone/>
              <a:defRPr sz="600" b="1" i="0" u="none" strike="noStrike" cap="none">
                <a:solidFill>
                  <a:schemeClr val="lt1"/>
                </a:solidFill>
                <a:latin typeface="Arial"/>
                <a:ea typeface="Arial"/>
                <a:cs typeface="Arial"/>
                <a:sym typeface="Arial"/>
              </a:defRPr>
            </a:lvl3pPr>
            <a:lvl4pPr marL="0" lvl="3" indent="0" algn="r">
              <a:spcBef>
                <a:spcPts val="0"/>
              </a:spcBef>
              <a:buNone/>
              <a:defRPr sz="600" b="1" i="0" u="none" strike="noStrike" cap="none">
                <a:solidFill>
                  <a:schemeClr val="lt1"/>
                </a:solidFill>
                <a:latin typeface="Arial"/>
                <a:ea typeface="Arial"/>
                <a:cs typeface="Arial"/>
                <a:sym typeface="Arial"/>
              </a:defRPr>
            </a:lvl4pPr>
            <a:lvl5pPr marL="0" lvl="4" indent="0" algn="r">
              <a:spcBef>
                <a:spcPts val="0"/>
              </a:spcBef>
              <a:buNone/>
              <a:defRPr sz="600" b="1" i="0" u="none" strike="noStrike" cap="none">
                <a:solidFill>
                  <a:schemeClr val="lt1"/>
                </a:solidFill>
                <a:latin typeface="Arial"/>
                <a:ea typeface="Arial"/>
                <a:cs typeface="Arial"/>
                <a:sym typeface="Arial"/>
              </a:defRPr>
            </a:lvl5pPr>
            <a:lvl6pPr marL="0" lvl="5" indent="0" algn="r">
              <a:spcBef>
                <a:spcPts val="0"/>
              </a:spcBef>
              <a:buNone/>
              <a:defRPr sz="600" b="1" i="0" u="none" strike="noStrike" cap="none">
                <a:solidFill>
                  <a:schemeClr val="lt1"/>
                </a:solidFill>
                <a:latin typeface="Arial"/>
                <a:ea typeface="Arial"/>
                <a:cs typeface="Arial"/>
                <a:sym typeface="Arial"/>
              </a:defRPr>
            </a:lvl6pPr>
            <a:lvl7pPr marL="0" lvl="6" indent="0" algn="r">
              <a:spcBef>
                <a:spcPts val="0"/>
              </a:spcBef>
              <a:buNone/>
              <a:defRPr sz="600" b="1" i="0" u="none" strike="noStrike" cap="none">
                <a:solidFill>
                  <a:schemeClr val="lt1"/>
                </a:solidFill>
                <a:latin typeface="Arial"/>
                <a:ea typeface="Arial"/>
                <a:cs typeface="Arial"/>
                <a:sym typeface="Arial"/>
              </a:defRPr>
            </a:lvl7pPr>
            <a:lvl8pPr marL="0" lvl="7" indent="0" algn="r">
              <a:spcBef>
                <a:spcPts val="0"/>
              </a:spcBef>
              <a:buNone/>
              <a:defRPr sz="600" b="1" i="0" u="none" strike="noStrike" cap="none">
                <a:solidFill>
                  <a:schemeClr val="lt1"/>
                </a:solidFill>
                <a:latin typeface="Arial"/>
                <a:ea typeface="Arial"/>
                <a:cs typeface="Arial"/>
                <a:sym typeface="Arial"/>
              </a:defRPr>
            </a:lvl8pPr>
            <a:lvl9pPr marL="0" lvl="8" indent="0" algn="r">
              <a:spcBef>
                <a:spcPts val="0"/>
              </a:spcBef>
              <a:buNone/>
              <a:defRPr sz="6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4325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9"/>
            <a:ext cx="7886700" cy="579752"/>
          </a:xfrm>
        </p:spPr>
        <p:txBody>
          <a:bodyPr/>
          <a:lstStyle>
            <a:lvl1pPr hangingPunct="0">
              <a:defRPr/>
            </a:lvl1pPr>
          </a:lstStyle>
          <a:p>
            <a:r>
              <a:rPr lang="en-US" dirty="0"/>
              <a:t>Click to edit Master title style</a:t>
            </a:r>
          </a:p>
        </p:txBody>
      </p:sp>
      <p:sp>
        <p:nvSpPr>
          <p:cNvPr id="3" name="Text Placeholder 2">
            <a:extLst>
              <a:ext uri="{FF2B5EF4-FFF2-40B4-BE49-F238E27FC236}">
                <a16:creationId xmlns:a16="http://schemas.microsoft.com/office/drawing/2014/main" id="{42567C30-BFDA-48CA-A093-1FE61B32D86E}"/>
              </a:ext>
            </a:extLst>
          </p:cNvPr>
          <p:cNvSpPr>
            <a:spLocks noGrp="1"/>
          </p:cNvSpPr>
          <p:nvPr>
            <p:ph type="body" idx="1"/>
          </p:nvPr>
        </p:nvSpPr>
        <p:spPr>
          <a:xfrm>
            <a:off x="731520" y="1645920"/>
            <a:ext cx="7882127" cy="4815840"/>
          </a:xfrm>
          <a:prstGeom prst="rect">
            <a:avLst/>
          </a:prstGeom>
        </p:spPr>
        <p:txBody>
          <a:bodyPr tIns="0" bIns="0" anchor="t" anchorCtr="0">
            <a:noAutofit/>
          </a:bodyPr>
          <a:lstStyle>
            <a:lvl1pPr marL="0" indent="0">
              <a:spcAft>
                <a:spcPts val="1200"/>
              </a:spcAft>
              <a:buNone/>
              <a:defRPr sz="2000" b="0" i="0" baseline="0">
                <a:solidFill>
                  <a:srgbClr val="1443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F96C8F74-DA74-414D-8E89-08BAFF04B115}"/>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6" name="Text Placeholder 5">
            <a:extLst>
              <a:ext uri="{FF2B5EF4-FFF2-40B4-BE49-F238E27FC236}">
                <a16:creationId xmlns:a16="http://schemas.microsoft.com/office/drawing/2014/main" id="{5BAEE2CF-17E0-3248-81AC-86C49C39A573}"/>
              </a:ext>
            </a:extLst>
          </p:cNvPr>
          <p:cNvSpPr>
            <a:spLocks noGrp="1"/>
          </p:cNvSpPr>
          <p:nvPr>
            <p:ph type="body" sz="quarter" idx="13"/>
          </p:nvPr>
        </p:nvSpPr>
        <p:spPr>
          <a:xfrm>
            <a:off x="731520" y="1096963"/>
            <a:ext cx="7921625" cy="477837"/>
          </a:xfrm>
          <a:prstGeom prst="rect">
            <a:avLst/>
          </a:prstGeom>
        </p:spPr>
        <p:txBody>
          <a:bodyPr/>
          <a:lstStyle>
            <a:lvl1pPr>
              <a:defRPr sz="2400" b="1">
                <a:solidFill>
                  <a:srgbClr val="8E4371"/>
                </a:solidFill>
              </a:defRPr>
            </a:lvl1pPr>
          </a:lstStyle>
          <a:p>
            <a:pPr lvl="0"/>
            <a:r>
              <a:rPr lang="en-US" dirty="0"/>
              <a:t>Click to edit Master text styles</a:t>
            </a:r>
          </a:p>
        </p:txBody>
      </p:sp>
    </p:spTree>
    <p:extLst>
      <p:ext uri="{BB962C8B-B14F-4D97-AF65-F5344CB8AC3E}">
        <p14:creationId xmlns:p14="http://schemas.microsoft.com/office/powerpoint/2010/main" val="240668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1520" y="1645920"/>
            <a:ext cx="7886700" cy="4419599"/>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D658DB36-5EAC-9A4E-A104-70065F37A0B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5" name="Text Placeholder 5">
            <a:extLst>
              <a:ext uri="{FF2B5EF4-FFF2-40B4-BE49-F238E27FC236}">
                <a16:creationId xmlns:a16="http://schemas.microsoft.com/office/drawing/2014/main" id="{97C6792C-0191-8042-AB97-A6FA9568B105}"/>
              </a:ext>
            </a:extLst>
          </p:cNvPr>
          <p:cNvSpPr>
            <a:spLocks noGrp="1"/>
          </p:cNvSpPr>
          <p:nvPr>
            <p:ph type="body" sz="quarter" idx="13"/>
          </p:nvPr>
        </p:nvSpPr>
        <p:spPr>
          <a:xfrm>
            <a:off x="731520" y="1096963"/>
            <a:ext cx="7921625" cy="477837"/>
          </a:xfrm>
          <a:prstGeom prst="rect">
            <a:avLst/>
          </a:prstGeom>
        </p:spPr>
        <p:txBody>
          <a:bodyPr/>
          <a:lstStyle>
            <a:lvl1pPr>
              <a:defRPr sz="2400" b="1">
                <a:solidFill>
                  <a:srgbClr val="8E4371"/>
                </a:solidFill>
              </a:defRPr>
            </a:lvl1pPr>
          </a:lstStyle>
          <a:p>
            <a:pPr lvl="0"/>
            <a:r>
              <a:rPr lang="en-US" dirty="0"/>
              <a:t>Click to edit Master text styles</a:t>
            </a:r>
          </a:p>
        </p:txBody>
      </p:sp>
    </p:spTree>
    <p:extLst>
      <p:ext uri="{BB962C8B-B14F-4D97-AF65-F5344CB8AC3E}">
        <p14:creationId xmlns:p14="http://schemas.microsoft.com/office/powerpoint/2010/main" val="284885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543800" cy="1374775"/>
          </a:xfrm>
        </p:spPr>
        <p:txBody>
          <a:bodyPr anchor="b"/>
          <a:lstStyle>
            <a:lvl1pPr>
              <a:defRPr sz="4400" b="1">
                <a:ln>
                  <a:noFill/>
                </a:ln>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6" name="Picture 2" descr="about_la_county_se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899160"/>
            <a:ext cx="2660827" cy="192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ayla\AppData\Local\Microsoft\Windows\Temporary Internet Files\Content.Outlook\3GDCQTGI\isd_logo_print_heade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6780" y="6324600"/>
            <a:ext cx="548640" cy="3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69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B88B4-AD37-43AE-AC02-2BA730DB88B9}" type="datetime1">
              <a:rPr lang="en-US" smtClean="0"/>
              <a:t>3/31/2022</a:t>
            </a:fld>
            <a:endParaRPr lang="en-US" dirty="0"/>
          </a:p>
        </p:txBody>
      </p:sp>
      <p:sp>
        <p:nvSpPr>
          <p:cNvPr id="5" name="Footer Placeholder 4"/>
          <p:cNvSpPr>
            <a:spLocks noGrp="1"/>
          </p:cNvSpPr>
          <p:nvPr>
            <p:ph type="ftr" sz="quarter" idx="11"/>
          </p:nvPr>
        </p:nvSpPr>
        <p:spPr/>
        <p:txBody>
          <a:bodyPr/>
          <a:lstStyle/>
          <a:p>
            <a:r>
              <a:rPr lang="en-US" dirty="0"/>
              <a:t>ISD: "Trusted Partner and Provider of Choice"</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370571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722313" y="3852863"/>
            <a:ext cx="6135687" cy="1633538"/>
          </a:xfrm>
        </p:spPr>
        <p:txBody>
          <a:bodyPr anchor="b">
            <a:normAutofit/>
          </a:bodyPr>
          <a:lstStyle>
            <a:lvl1pPr marL="0" indent="0">
              <a:buNone/>
              <a:defRPr sz="3200" b="1">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pic>
        <p:nvPicPr>
          <p:cNvPr id="7" name="Picture 2" descr="about_la_county_se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2133600"/>
            <a:ext cx="2103120" cy="151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4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536192"/>
            <a:ext cx="3657600" cy="459028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E26940-6AC7-4A07-81D5-D0E0A62DF901}" type="datetime1">
              <a:rPr lang="en-US" smtClean="0"/>
              <a:t>3/31/2022</a:t>
            </a:fld>
            <a:endParaRPr lang="en-US" dirty="0"/>
          </a:p>
        </p:txBody>
      </p:sp>
      <p:sp>
        <p:nvSpPr>
          <p:cNvPr id="6" name="Footer Placeholder 5"/>
          <p:cNvSpPr>
            <a:spLocks noGrp="1"/>
          </p:cNvSpPr>
          <p:nvPr>
            <p:ph type="ftr" sz="quarter" idx="11"/>
          </p:nvPr>
        </p:nvSpPr>
        <p:spPr/>
        <p:txBody>
          <a:bodyPr/>
          <a:lstStyle/>
          <a:p>
            <a:r>
              <a:rPr lang="en-US" dirty="0"/>
              <a:t>ISD: "Trusted Partner and Provider of Choice"</a:t>
            </a:r>
          </a:p>
        </p:txBody>
      </p:sp>
      <p:sp>
        <p:nvSpPr>
          <p:cNvPr id="7" name="Slide Number Placeholder 6"/>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3226692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6576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E42B8-A1EA-423A-89B6-1BA029AD2144}" type="datetime1">
              <a:rPr lang="en-US" smtClean="0"/>
              <a:t>3/31/2022</a:t>
            </a:fld>
            <a:endParaRPr lang="en-US" dirty="0"/>
          </a:p>
        </p:txBody>
      </p:sp>
      <p:sp>
        <p:nvSpPr>
          <p:cNvPr id="8" name="Footer Placeholder 7"/>
          <p:cNvSpPr>
            <a:spLocks noGrp="1"/>
          </p:cNvSpPr>
          <p:nvPr>
            <p:ph type="ftr" sz="quarter" idx="11"/>
          </p:nvPr>
        </p:nvSpPr>
        <p:spPr/>
        <p:txBody>
          <a:bodyPr/>
          <a:lstStyle/>
          <a:p>
            <a:r>
              <a:rPr lang="en-US" dirty="0"/>
              <a:t>ISD: "Trusted Partner and Provider of Choice"</a:t>
            </a:r>
          </a:p>
        </p:txBody>
      </p:sp>
      <p:sp>
        <p:nvSpPr>
          <p:cNvPr id="9" name="Slide Number Placeholder 8"/>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185855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9FE12A-2F2E-470B-AD6E-935588EE4C8C}" type="datetime1">
              <a:rPr lang="en-US" smtClean="0"/>
              <a:t>3/31/2022</a:t>
            </a:fld>
            <a:endParaRPr lang="en-US" dirty="0"/>
          </a:p>
        </p:txBody>
      </p:sp>
      <p:sp>
        <p:nvSpPr>
          <p:cNvPr id="4" name="Footer Placeholder 3"/>
          <p:cNvSpPr>
            <a:spLocks noGrp="1"/>
          </p:cNvSpPr>
          <p:nvPr>
            <p:ph type="ftr" sz="quarter" idx="11"/>
          </p:nvPr>
        </p:nvSpPr>
        <p:spPr/>
        <p:txBody>
          <a:bodyPr/>
          <a:lstStyle/>
          <a:p>
            <a:r>
              <a:rPr lang="en-US" dirty="0"/>
              <a:t>ISD: "Trusted Partner and Provider of Choice"</a:t>
            </a:r>
          </a:p>
        </p:txBody>
      </p:sp>
      <p:sp>
        <p:nvSpPr>
          <p:cNvPr id="5" name="Slide Number Placeholder 4"/>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403933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DA86D-128E-7346-AB32-3F631E306BAA}"/>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C5E588B-7D35-8044-A869-6D41C81A9FE9}"/>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A9A30F5F-AFF2-3841-8C48-E9AA48F45981}"/>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8C0C976-9582-064A-A71E-5C02968CB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sp>
        <p:nvSpPr>
          <p:cNvPr id="13" name="Slide Number Placeholder 5">
            <a:extLst>
              <a:ext uri="{FF2B5EF4-FFF2-40B4-BE49-F238E27FC236}">
                <a16:creationId xmlns:a16="http://schemas.microsoft.com/office/drawing/2014/main" id="{63B29FE2-E9F2-D44C-AE21-89ABE5D96E6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5" name="Title 1">
            <a:extLst>
              <a:ext uri="{FF2B5EF4-FFF2-40B4-BE49-F238E27FC236}">
                <a16:creationId xmlns:a16="http://schemas.microsoft.com/office/drawing/2014/main" id="{EBB30AC0-F4EE-0B4F-904D-D9D479E94CA6}"/>
              </a:ext>
            </a:extLst>
          </p:cNvPr>
          <p:cNvSpPr>
            <a:spLocks noGrp="1"/>
          </p:cNvSpPr>
          <p:nvPr>
            <p:ph type="ctrTitle"/>
          </p:nvPr>
        </p:nvSpPr>
        <p:spPr>
          <a:xfrm>
            <a:off x="579120" y="1828823"/>
            <a:ext cx="7936230" cy="1600178"/>
          </a:xfrm>
        </p:spPr>
        <p:txBody>
          <a:bodyPr anchor="b"/>
          <a:lstStyle>
            <a:lvl1pPr algn="r">
              <a:defRPr sz="3600" baseline="0">
                <a:solidFill>
                  <a:srgbClr val="7ECBB6"/>
                </a:solidFill>
              </a:defRPr>
            </a:lvl1pPr>
          </a:lstStyle>
          <a:p>
            <a:r>
              <a:rPr lang="en-US" dirty="0"/>
              <a:t>Click to edit Master title style</a:t>
            </a:r>
          </a:p>
        </p:txBody>
      </p:sp>
      <p:pic>
        <p:nvPicPr>
          <p:cNvPr id="9" name="Picture 8" descr="Icon&#10;&#10;Description automatically generated">
            <a:extLst>
              <a:ext uri="{FF2B5EF4-FFF2-40B4-BE49-F238E27FC236}">
                <a16:creationId xmlns:a16="http://schemas.microsoft.com/office/drawing/2014/main" id="{DEA75FBF-1EEF-7146-9C37-A8C40CC163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8915" y="5589992"/>
            <a:ext cx="876135" cy="876135"/>
          </a:xfrm>
          <a:prstGeom prst="rect">
            <a:avLst/>
          </a:prstGeom>
        </p:spPr>
      </p:pic>
    </p:spTree>
    <p:extLst>
      <p:ext uri="{BB962C8B-B14F-4D97-AF65-F5344CB8AC3E}">
        <p14:creationId xmlns:p14="http://schemas.microsoft.com/office/powerpoint/2010/main" val="1151755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B4F25-3AEB-4406-8506-9CECF734ABF0}" type="datetime1">
              <a:rPr lang="en-US" smtClean="0"/>
              <a:t>3/31/2022</a:t>
            </a:fld>
            <a:endParaRPr lang="en-US" dirty="0"/>
          </a:p>
        </p:txBody>
      </p:sp>
      <p:sp>
        <p:nvSpPr>
          <p:cNvPr id="3" name="Footer Placeholder 2"/>
          <p:cNvSpPr>
            <a:spLocks noGrp="1"/>
          </p:cNvSpPr>
          <p:nvPr>
            <p:ph type="ftr" sz="quarter" idx="11"/>
          </p:nvPr>
        </p:nvSpPr>
        <p:spPr/>
        <p:txBody>
          <a:bodyPr/>
          <a:lstStyle/>
          <a:p>
            <a:r>
              <a:rPr lang="en-US" dirty="0"/>
              <a:t>ISD: "Trusted Partner and Provider of Choice"</a:t>
            </a:r>
          </a:p>
        </p:txBody>
      </p:sp>
      <p:sp>
        <p:nvSpPr>
          <p:cNvPr id="4" name="Slide Number Placeholder 3"/>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2830216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11249A9-71DA-4F9B-956F-B4CCE973395B}"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9506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accent3">
                    <a:lumMod val="50000"/>
                  </a:schemeClr>
                </a:solidFill>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126017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BE9A6-E1F5-4828-8D88-D1E307EAA431}" type="datetime1">
              <a:rPr lang="en-US" smtClean="0"/>
              <a:t>3/31/2022</a:t>
            </a:fld>
            <a:endParaRPr lang="en-US" dirty="0"/>
          </a:p>
        </p:txBody>
      </p:sp>
      <p:sp>
        <p:nvSpPr>
          <p:cNvPr id="5" name="Footer Placeholder 4"/>
          <p:cNvSpPr>
            <a:spLocks noGrp="1"/>
          </p:cNvSpPr>
          <p:nvPr>
            <p:ph type="ftr" sz="quarter" idx="11"/>
          </p:nvPr>
        </p:nvSpPr>
        <p:spPr/>
        <p:txBody>
          <a:bodyPr/>
          <a:lstStyle/>
          <a:p>
            <a:r>
              <a:rPr lang="en-US" dirty="0"/>
              <a:t>ISD: "Trusted Partner and Provider of Choice"</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2496662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a:lvl1pPr>
          </a:lstStyle>
          <a:p>
            <a:fld id="{3957E00E-62A4-4C9B-8E11-6CF48F329CD0}" type="datetime1">
              <a:rPr lang="en-US" smtClean="0"/>
              <a:t>3/31/2022</a:t>
            </a:fld>
            <a:endParaRPr lang="en-US" dirty="0"/>
          </a:p>
        </p:txBody>
      </p:sp>
      <p:sp>
        <p:nvSpPr>
          <p:cNvPr id="5" name="Footer Placeholder 4"/>
          <p:cNvSpPr>
            <a:spLocks noGrp="1"/>
          </p:cNvSpPr>
          <p:nvPr>
            <p:ph type="ftr" sz="quarter" idx="11"/>
          </p:nvPr>
        </p:nvSpPr>
        <p:spPr/>
        <p:txBody>
          <a:bodyPr/>
          <a:lstStyle>
            <a:lvl1pPr>
              <a:defRPr b="0"/>
            </a:lvl1pPr>
          </a:lstStyle>
          <a:p>
            <a:r>
              <a:rPr lang="en-US" dirty="0"/>
              <a:t>ISD: "Trusted Partner and Provider of Choice"</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25712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4" y="0"/>
            <a:ext cx="9143953" cy="6858000"/>
          </a:xfrm>
          <a:prstGeom prst="rect">
            <a:avLst/>
          </a:prstGeom>
        </p:spPr>
        <p:txBody>
          <a:bodyPr/>
          <a:lstStyle>
            <a:lvl1pPr algn="ctr">
              <a:defRPr sz="1350"/>
            </a:lvl1pPr>
          </a:lstStyle>
          <a:p>
            <a:endParaRPr lang="en-US" dirty="0"/>
          </a:p>
        </p:txBody>
      </p:sp>
    </p:spTree>
    <p:extLst>
      <p:ext uri="{BB962C8B-B14F-4D97-AF65-F5344CB8AC3E}">
        <p14:creationId xmlns:p14="http://schemas.microsoft.com/office/powerpoint/2010/main" val="758640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PA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93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SPACE">
    <p:spTree>
      <p:nvGrpSpPr>
        <p:cNvPr id="1" name=""/>
        <p:cNvGrpSpPr/>
        <p:nvPr/>
      </p:nvGrpSpPr>
      <p:grpSpPr>
        <a:xfrm>
          <a:off x="0" y="0"/>
          <a:ext cx="0" cy="0"/>
          <a:chOff x="0" y="0"/>
          <a:chExt cx="0" cy="0"/>
        </a:xfrm>
      </p:grpSpPr>
      <p:sp>
        <p:nvSpPr>
          <p:cNvPr id="12" name="Picture Placeholder 7"/>
          <p:cNvSpPr>
            <a:spLocks noGrp="1"/>
          </p:cNvSpPr>
          <p:nvPr>
            <p:ph type="pic" sz="quarter" idx="14"/>
          </p:nvPr>
        </p:nvSpPr>
        <p:spPr>
          <a:xfrm>
            <a:off x="7502270" y="3467100"/>
            <a:ext cx="1155423" cy="1485900"/>
          </a:xfrm>
          <a:prstGeom prst="rect">
            <a:avLst/>
          </a:prstGeom>
        </p:spPr>
        <p:txBody>
          <a:bodyPr/>
          <a:lstStyle>
            <a:lvl1pPr algn="ctr">
              <a:defRPr sz="1350"/>
            </a:lvl1pPr>
          </a:lstStyle>
          <a:p>
            <a:endParaRPr lang="en-US" dirty="0"/>
          </a:p>
        </p:txBody>
      </p:sp>
      <p:sp>
        <p:nvSpPr>
          <p:cNvPr id="11" name="Picture Placeholder 7"/>
          <p:cNvSpPr>
            <a:spLocks noGrp="1"/>
          </p:cNvSpPr>
          <p:nvPr>
            <p:ph type="pic" sz="quarter" idx="13"/>
          </p:nvPr>
        </p:nvSpPr>
        <p:spPr>
          <a:xfrm>
            <a:off x="5417078" y="3467100"/>
            <a:ext cx="2084561" cy="1485900"/>
          </a:xfrm>
          <a:prstGeom prst="rect">
            <a:avLst/>
          </a:prstGeom>
        </p:spPr>
        <p:txBody>
          <a:bodyPr/>
          <a:lstStyle>
            <a:lvl1pPr algn="ctr">
              <a:defRPr sz="1350"/>
            </a:lvl1pPr>
          </a:lstStyle>
          <a:p>
            <a:endParaRPr lang="en-US" dirty="0"/>
          </a:p>
        </p:txBody>
      </p:sp>
      <p:sp>
        <p:nvSpPr>
          <p:cNvPr id="9" name="Picture Placeholder 7"/>
          <p:cNvSpPr>
            <a:spLocks noGrp="1"/>
          </p:cNvSpPr>
          <p:nvPr>
            <p:ph type="pic" sz="quarter" idx="11"/>
          </p:nvPr>
        </p:nvSpPr>
        <p:spPr>
          <a:xfrm>
            <a:off x="3913679" y="3467100"/>
            <a:ext cx="1501707" cy="1485900"/>
          </a:xfrm>
          <a:prstGeom prst="rect">
            <a:avLst/>
          </a:prstGeom>
        </p:spPr>
        <p:txBody>
          <a:bodyPr/>
          <a:lstStyle>
            <a:lvl1pPr algn="ctr">
              <a:defRPr sz="1350"/>
            </a:lvl1pPr>
          </a:lstStyle>
          <a:p>
            <a:endParaRPr lang="en-US" dirty="0"/>
          </a:p>
        </p:txBody>
      </p:sp>
      <p:sp>
        <p:nvSpPr>
          <p:cNvPr id="10" name="Picture Placeholder 7"/>
          <p:cNvSpPr>
            <a:spLocks noGrp="1"/>
          </p:cNvSpPr>
          <p:nvPr>
            <p:ph type="pic" sz="quarter" idx="12"/>
          </p:nvPr>
        </p:nvSpPr>
        <p:spPr>
          <a:xfrm>
            <a:off x="6689704" y="1981200"/>
            <a:ext cx="1967990" cy="1485900"/>
          </a:xfrm>
          <a:prstGeom prst="rect">
            <a:avLst/>
          </a:prstGeom>
        </p:spPr>
        <p:txBody>
          <a:bodyPr/>
          <a:lstStyle>
            <a:lvl1pPr algn="ctr">
              <a:defRPr sz="1350"/>
            </a:lvl1pPr>
          </a:lstStyle>
          <a:p>
            <a:endParaRPr lang="en-US" dirty="0"/>
          </a:p>
        </p:txBody>
      </p:sp>
      <p:sp>
        <p:nvSpPr>
          <p:cNvPr id="8" name="Picture Placeholder 7"/>
          <p:cNvSpPr>
            <a:spLocks noGrp="1"/>
          </p:cNvSpPr>
          <p:nvPr>
            <p:ph type="pic" sz="quarter" idx="10"/>
          </p:nvPr>
        </p:nvSpPr>
        <p:spPr>
          <a:xfrm>
            <a:off x="3913678" y="1981200"/>
            <a:ext cx="2777129" cy="1485900"/>
          </a:xfrm>
          <a:prstGeom prst="rect">
            <a:avLst/>
          </a:prstGeom>
        </p:spPr>
        <p:txBody>
          <a:bodyPr/>
          <a:lstStyle>
            <a:lvl1pPr algn="ctr">
              <a:defRPr sz="1350"/>
            </a:lvl1pPr>
          </a:lstStyle>
          <a:p>
            <a:endParaRPr lang="en-US" dirty="0"/>
          </a:p>
        </p:txBody>
      </p:sp>
    </p:spTree>
    <p:extLst>
      <p:ext uri="{BB962C8B-B14F-4D97-AF65-F5344CB8AC3E}">
        <p14:creationId xmlns:p14="http://schemas.microsoft.com/office/powerpoint/2010/main" val="1134351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4714857" y="4914900"/>
            <a:ext cx="432550" cy="512064"/>
          </a:xfrm>
          <a:prstGeom prst="rect">
            <a:avLst/>
          </a:prstGeom>
        </p:spPr>
        <p:txBody>
          <a:bodyPr/>
          <a:lstStyle>
            <a:lvl1pPr algn="ctr">
              <a:defRPr sz="394"/>
            </a:lvl1pPr>
          </a:lstStyle>
          <a:p>
            <a:endParaRPr lang="en-US" dirty="0"/>
          </a:p>
        </p:txBody>
      </p:sp>
      <p:sp>
        <p:nvSpPr>
          <p:cNvPr id="9" name="Picture Placeholder 8"/>
          <p:cNvSpPr>
            <a:spLocks noGrp="1"/>
          </p:cNvSpPr>
          <p:nvPr>
            <p:ph type="pic" sz="quarter" idx="10"/>
          </p:nvPr>
        </p:nvSpPr>
        <p:spPr>
          <a:xfrm>
            <a:off x="4704720" y="2032680"/>
            <a:ext cx="1261708" cy="2075688"/>
          </a:xfrm>
          <a:prstGeom prst="rect">
            <a:avLst/>
          </a:prstGeom>
        </p:spPr>
        <p:txBody>
          <a:bodyPr/>
          <a:lstStyle>
            <a:lvl1pPr algn="ctr">
              <a:defRPr sz="1350"/>
            </a:lvl1pPr>
          </a:lstStyle>
          <a:p>
            <a:endParaRPr lang="en-US" dirty="0"/>
          </a:p>
        </p:txBody>
      </p:sp>
      <p:sp>
        <p:nvSpPr>
          <p:cNvPr id="10" name="Picture Placeholder 8"/>
          <p:cNvSpPr>
            <a:spLocks noGrp="1"/>
          </p:cNvSpPr>
          <p:nvPr>
            <p:ph type="pic" sz="quarter" idx="11"/>
          </p:nvPr>
        </p:nvSpPr>
        <p:spPr>
          <a:xfrm>
            <a:off x="6060558" y="2032680"/>
            <a:ext cx="1261708" cy="2075688"/>
          </a:xfrm>
          <a:prstGeom prst="rect">
            <a:avLst/>
          </a:prstGeom>
        </p:spPr>
        <p:txBody>
          <a:bodyPr/>
          <a:lstStyle>
            <a:lvl1pPr algn="ctr">
              <a:defRPr sz="1350"/>
            </a:lvl1pPr>
          </a:lstStyle>
          <a:p>
            <a:endParaRPr lang="en-US" dirty="0"/>
          </a:p>
        </p:txBody>
      </p:sp>
      <p:sp>
        <p:nvSpPr>
          <p:cNvPr id="11" name="Picture Placeholder 8"/>
          <p:cNvSpPr>
            <a:spLocks noGrp="1"/>
          </p:cNvSpPr>
          <p:nvPr>
            <p:ph type="pic" sz="quarter" idx="12"/>
          </p:nvPr>
        </p:nvSpPr>
        <p:spPr>
          <a:xfrm>
            <a:off x="7418620" y="2032680"/>
            <a:ext cx="1261708" cy="2075688"/>
          </a:xfrm>
          <a:prstGeom prst="rect">
            <a:avLst/>
          </a:prstGeom>
        </p:spPr>
        <p:txBody>
          <a:bodyPr/>
          <a:lstStyle>
            <a:lvl1pPr algn="ctr">
              <a:defRPr sz="1350"/>
            </a:lvl1pPr>
          </a:lstStyle>
          <a:p>
            <a:endParaRPr lang="en-US" dirty="0"/>
          </a:p>
        </p:txBody>
      </p:sp>
      <p:sp>
        <p:nvSpPr>
          <p:cNvPr id="18" name="Picture Placeholder 8"/>
          <p:cNvSpPr>
            <a:spLocks noGrp="1"/>
          </p:cNvSpPr>
          <p:nvPr>
            <p:ph type="pic" sz="quarter" idx="14"/>
          </p:nvPr>
        </p:nvSpPr>
        <p:spPr>
          <a:xfrm>
            <a:off x="6057707" y="4914900"/>
            <a:ext cx="432550" cy="512064"/>
          </a:xfrm>
          <a:prstGeom prst="rect">
            <a:avLst/>
          </a:prstGeom>
        </p:spPr>
        <p:txBody>
          <a:bodyPr/>
          <a:lstStyle>
            <a:lvl1pPr algn="ctr">
              <a:defRPr sz="394"/>
            </a:lvl1pPr>
          </a:lstStyle>
          <a:p>
            <a:endParaRPr lang="en-US" dirty="0"/>
          </a:p>
        </p:txBody>
      </p:sp>
      <p:sp>
        <p:nvSpPr>
          <p:cNvPr id="19" name="Picture Placeholder 8"/>
          <p:cNvSpPr>
            <a:spLocks noGrp="1"/>
          </p:cNvSpPr>
          <p:nvPr>
            <p:ph type="pic" sz="quarter" idx="15"/>
          </p:nvPr>
        </p:nvSpPr>
        <p:spPr>
          <a:xfrm>
            <a:off x="7429128" y="4914900"/>
            <a:ext cx="432550" cy="512064"/>
          </a:xfrm>
          <a:prstGeom prst="rect">
            <a:avLst/>
          </a:prstGeom>
        </p:spPr>
        <p:txBody>
          <a:bodyPr/>
          <a:lstStyle>
            <a:lvl1pPr algn="ctr">
              <a:defRPr sz="394"/>
            </a:lvl1pPr>
          </a:lstStyle>
          <a:p>
            <a:endParaRPr lang="en-US" dirty="0"/>
          </a:p>
        </p:txBody>
      </p:sp>
    </p:spTree>
    <p:extLst>
      <p:ext uri="{BB962C8B-B14F-4D97-AF65-F5344CB8AC3E}">
        <p14:creationId xmlns:p14="http://schemas.microsoft.com/office/powerpoint/2010/main" val="2353857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86307" y="762000"/>
            <a:ext cx="3085699" cy="5294376"/>
          </a:xfrm>
          <a:prstGeom prst="snip1Rect">
            <a:avLst>
              <a:gd name="adj" fmla="val 34616"/>
            </a:avLst>
          </a:prstGeom>
        </p:spPr>
        <p:txBody>
          <a:bodyPr/>
          <a:lstStyle/>
          <a:p>
            <a:endParaRPr lang="en-US" dirty="0"/>
          </a:p>
        </p:txBody>
      </p:sp>
    </p:spTree>
    <p:extLst>
      <p:ext uri="{BB962C8B-B14F-4D97-AF65-F5344CB8AC3E}">
        <p14:creationId xmlns:p14="http://schemas.microsoft.com/office/powerpoint/2010/main" val="66947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9"/>
            <a:ext cx="7886700" cy="579752"/>
          </a:xfrm>
        </p:spPr>
        <p:txBody>
          <a:bodyPr/>
          <a:lstStyle>
            <a:lvl1pPr hangingPunct="0">
              <a:defRPr/>
            </a:lvl1pPr>
          </a:lstStyle>
          <a:p>
            <a:r>
              <a:rPr lang="en-US" dirty="0"/>
              <a:t>Click to edit Master title style</a:t>
            </a:r>
          </a:p>
        </p:txBody>
      </p:sp>
      <p:sp>
        <p:nvSpPr>
          <p:cNvPr id="3" name="Text Placeholder 2">
            <a:extLst>
              <a:ext uri="{FF2B5EF4-FFF2-40B4-BE49-F238E27FC236}">
                <a16:creationId xmlns:a16="http://schemas.microsoft.com/office/drawing/2014/main" id="{42567C30-BFDA-48CA-A093-1FE61B32D86E}"/>
              </a:ext>
            </a:extLst>
          </p:cNvPr>
          <p:cNvSpPr>
            <a:spLocks noGrp="1"/>
          </p:cNvSpPr>
          <p:nvPr>
            <p:ph type="body" idx="1"/>
          </p:nvPr>
        </p:nvSpPr>
        <p:spPr>
          <a:xfrm>
            <a:off x="731520" y="1280160"/>
            <a:ext cx="7882127" cy="4815840"/>
          </a:xfrm>
        </p:spPr>
        <p:txBody>
          <a:bodyPr tIns="0" bIns="0" anchor="t" anchorCtr="0">
            <a:noAutofit/>
          </a:bodyPr>
          <a:lstStyle>
            <a:lvl1pPr marL="0" indent="0">
              <a:spcAft>
                <a:spcPts val="1200"/>
              </a:spcAft>
              <a:buNone/>
              <a:defRPr sz="2000" b="0" i="0" baseline="0">
                <a:solidFill>
                  <a:srgbClr val="1443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F96C8F74-DA74-414D-8E89-08BAFF04B115}"/>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3060537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243446" y="1771650"/>
            <a:ext cx="4484549" cy="3314700"/>
          </a:xfrm>
          <a:prstGeom prst="rect">
            <a:avLst/>
          </a:prstGeom>
        </p:spPr>
        <p:txBody>
          <a:bodyPr/>
          <a:lstStyle>
            <a:lvl1pPr>
              <a:defRPr sz="1200"/>
            </a:lvl1pPr>
          </a:lstStyle>
          <a:p>
            <a:endParaRPr lang="en-US" dirty="0"/>
          </a:p>
        </p:txBody>
      </p:sp>
      <p:sp>
        <p:nvSpPr>
          <p:cNvPr id="8" name="Picture Placeholder 6"/>
          <p:cNvSpPr>
            <a:spLocks noGrp="1"/>
          </p:cNvSpPr>
          <p:nvPr>
            <p:ph type="pic" sz="quarter" idx="11"/>
          </p:nvPr>
        </p:nvSpPr>
        <p:spPr>
          <a:xfrm>
            <a:off x="5956565" y="1771650"/>
            <a:ext cx="1943990" cy="3314700"/>
          </a:xfrm>
          <a:prstGeom prst="rect">
            <a:avLst/>
          </a:prstGeom>
        </p:spPr>
        <p:txBody>
          <a:bodyPr/>
          <a:lstStyle>
            <a:lvl1pPr>
              <a:defRPr sz="1200"/>
            </a:lvl1pPr>
          </a:lstStyle>
          <a:p>
            <a:endParaRPr lang="en-US" dirty="0"/>
          </a:p>
        </p:txBody>
      </p:sp>
    </p:spTree>
    <p:extLst>
      <p:ext uri="{BB962C8B-B14F-4D97-AF65-F5344CB8AC3E}">
        <p14:creationId xmlns:p14="http://schemas.microsoft.com/office/powerpoint/2010/main" val="3434142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29163" y="649224"/>
            <a:ext cx="4285692" cy="3465576"/>
          </a:xfrm>
          <a:prstGeom prst="rect">
            <a:avLst/>
          </a:prstGeom>
        </p:spPr>
        <p:txBody>
          <a:bodyPr/>
          <a:lstStyle>
            <a:lvl1pPr algn="ctr">
              <a:defRPr sz="1500"/>
            </a:lvl1pPr>
          </a:lstStyle>
          <a:p>
            <a:endParaRPr lang="en-US" dirty="0"/>
          </a:p>
        </p:txBody>
      </p:sp>
      <p:sp>
        <p:nvSpPr>
          <p:cNvPr id="8" name="Picture Placeholder 6"/>
          <p:cNvSpPr>
            <a:spLocks noGrp="1"/>
          </p:cNvSpPr>
          <p:nvPr>
            <p:ph type="pic" sz="quarter" idx="11"/>
          </p:nvPr>
        </p:nvSpPr>
        <p:spPr>
          <a:xfrm>
            <a:off x="6809703" y="2514600"/>
            <a:ext cx="1847990" cy="1677924"/>
          </a:xfrm>
          <a:prstGeom prst="rect">
            <a:avLst/>
          </a:prstGeom>
        </p:spPr>
        <p:txBody>
          <a:bodyPr/>
          <a:lstStyle>
            <a:lvl1pPr algn="ctr">
              <a:defRPr sz="1500"/>
            </a:lvl1pPr>
          </a:lstStyle>
          <a:p>
            <a:endParaRPr lang="en-US" dirty="0"/>
          </a:p>
        </p:txBody>
      </p:sp>
      <p:sp>
        <p:nvSpPr>
          <p:cNvPr id="9" name="Picture Placeholder 6"/>
          <p:cNvSpPr>
            <a:spLocks noGrp="1"/>
          </p:cNvSpPr>
          <p:nvPr>
            <p:ph type="pic" sz="quarter" idx="12"/>
          </p:nvPr>
        </p:nvSpPr>
        <p:spPr>
          <a:xfrm>
            <a:off x="6809703" y="4532376"/>
            <a:ext cx="1847990" cy="1677924"/>
          </a:xfrm>
          <a:prstGeom prst="rect">
            <a:avLst/>
          </a:prstGeom>
        </p:spPr>
        <p:txBody>
          <a:bodyPr/>
          <a:lstStyle>
            <a:lvl1pPr algn="ctr">
              <a:defRPr sz="1500"/>
            </a:lvl1pPr>
          </a:lstStyle>
          <a:p>
            <a:endParaRPr lang="en-US" dirty="0"/>
          </a:p>
        </p:txBody>
      </p:sp>
    </p:spTree>
    <p:extLst>
      <p:ext uri="{BB962C8B-B14F-4D97-AF65-F5344CB8AC3E}">
        <p14:creationId xmlns:p14="http://schemas.microsoft.com/office/powerpoint/2010/main" val="2449157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8303" y="1371600"/>
            <a:ext cx="6627395" cy="4114800"/>
          </a:xfrm>
          <a:prstGeom prst="rect">
            <a:avLst/>
          </a:prstGeom>
        </p:spPr>
        <p:txBody>
          <a:bodyPr/>
          <a:lstStyle/>
          <a:p>
            <a:endParaRPr lang="en-US" dirty="0"/>
          </a:p>
        </p:txBody>
      </p:sp>
    </p:spTree>
    <p:extLst>
      <p:ext uri="{BB962C8B-B14F-4D97-AF65-F5344CB8AC3E}">
        <p14:creationId xmlns:p14="http://schemas.microsoft.com/office/powerpoint/2010/main" val="1909199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87443" y="1144524"/>
            <a:ext cx="3370268" cy="4494276"/>
          </a:xfrm>
          <a:prstGeom prst="ellipse">
            <a:avLst/>
          </a:prstGeom>
        </p:spPr>
        <p:txBody>
          <a:bodyPr/>
          <a:lstStyle>
            <a:lvl1pPr algn="ctr">
              <a:defRPr sz="1050"/>
            </a:lvl1pPr>
          </a:lstStyle>
          <a:p>
            <a:endParaRPr lang="en-US" dirty="0"/>
          </a:p>
        </p:txBody>
      </p:sp>
      <p:sp>
        <p:nvSpPr>
          <p:cNvPr id="8" name="Picture Placeholder 6"/>
          <p:cNvSpPr>
            <a:spLocks noGrp="1"/>
          </p:cNvSpPr>
          <p:nvPr>
            <p:ph type="pic" sz="quarter" idx="11"/>
          </p:nvPr>
        </p:nvSpPr>
        <p:spPr>
          <a:xfrm>
            <a:off x="3987432" y="1144524"/>
            <a:ext cx="3370268" cy="4494276"/>
          </a:xfrm>
          <a:prstGeom prst="ellipse">
            <a:avLst/>
          </a:prstGeom>
        </p:spPr>
        <p:txBody>
          <a:bodyPr/>
          <a:lstStyle>
            <a:lvl1pPr algn="ctr">
              <a:defRPr sz="1050"/>
            </a:lvl1pPr>
          </a:lstStyle>
          <a:p>
            <a:endParaRPr lang="en-US" dirty="0"/>
          </a:p>
        </p:txBody>
      </p:sp>
    </p:spTree>
    <p:extLst>
      <p:ext uri="{BB962C8B-B14F-4D97-AF65-F5344CB8AC3E}">
        <p14:creationId xmlns:p14="http://schemas.microsoft.com/office/powerpoint/2010/main" val="3454096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906524"/>
            <a:ext cx="9143953" cy="4951476"/>
          </a:xfrm>
          <a:prstGeom prst="rect">
            <a:avLst/>
          </a:prstGeom>
        </p:spPr>
        <p:txBody>
          <a:bodyPr/>
          <a:lstStyle>
            <a:lvl1pPr algn="ctr">
              <a:defRPr sz="1650"/>
            </a:lvl1pPr>
          </a:lstStyle>
          <a:p>
            <a:endParaRPr lang="en-US" dirty="0"/>
          </a:p>
        </p:txBody>
      </p:sp>
    </p:spTree>
    <p:extLst>
      <p:ext uri="{BB962C8B-B14F-4D97-AF65-F5344CB8AC3E}">
        <p14:creationId xmlns:p14="http://schemas.microsoft.com/office/powerpoint/2010/main" val="18339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43448" y="1105400"/>
            <a:ext cx="4772547" cy="2199132"/>
          </a:xfrm>
          <a:prstGeom prst="rect">
            <a:avLst/>
          </a:prstGeom>
        </p:spPr>
        <p:txBody>
          <a:bodyPr/>
          <a:lstStyle>
            <a:lvl1pPr algn="ctr">
              <a:defRPr sz="1650"/>
            </a:lvl1pPr>
          </a:lstStyle>
          <a:p>
            <a:endParaRPr lang="en-US" dirty="0"/>
          </a:p>
        </p:txBody>
      </p:sp>
      <p:sp>
        <p:nvSpPr>
          <p:cNvPr id="8" name="Picture Placeholder 6"/>
          <p:cNvSpPr>
            <a:spLocks noGrp="1"/>
          </p:cNvSpPr>
          <p:nvPr>
            <p:ph type="pic" sz="quarter" idx="11"/>
          </p:nvPr>
        </p:nvSpPr>
        <p:spPr>
          <a:xfrm>
            <a:off x="743448" y="3553969"/>
            <a:ext cx="1649135" cy="2199132"/>
          </a:xfrm>
          <a:prstGeom prst="rect">
            <a:avLst/>
          </a:prstGeom>
        </p:spPr>
        <p:txBody>
          <a:bodyPr/>
          <a:lstStyle>
            <a:lvl1pPr algn="ctr">
              <a:defRPr sz="1650"/>
            </a:lvl1pPr>
          </a:lstStyle>
          <a:p>
            <a:endParaRPr lang="en-US" dirty="0"/>
          </a:p>
        </p:txBody>
      </p:sp>
    </p:spTree>
    <p:extLst>
      <p:ext uri="{BB962C8B-B14F-4D97-AF65-F5344CB8AC3E}">
        <p14:creationId xmlns:p14="http://schemas.microsoft.com/office/powerpoint/2010/main" val="3790200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35494" y="4351782"/>
            <a:ext cx="1093709" cy="1458468"/>
          </a:xfrm>
          <a:prstGeom prst="rect">
            <a:avLst/>
          </a:prstGeom>
        </p:spPr>
        <p:txBody>
          <a:bodyPr/>
          <a:lstStyle>
            <a:lvl1pPr>
              <a:defRPr sz="1200"/>
            </a:lvl1pPr>
          </a:lstStyle>
          <a:p>
            <a:endParaRPr lang="en-US" dirty="0"/>
          </a:p>
        </p:txBody>
      </p:sp>
      <p:sp>
        <p:nvSpPr>
          <p:cNvPr id="11" name="Picture Placeholder 9"/>
          <p:cNvSpPr>
            <a:spLocks noGrp="1"/>
          </p:cNvSpPr>
          <p:nvPr>
            <p:ph type="pic" sz="quarter" idx="11"/>
          </p:nvPr>
        </p:nvSpPr>
        <p:spPr>
          <a:xfrm>
            <a:off x="4635494" y="1047750"/>
            <a:ext cx="1093709" cy="1458468"/>
          </a:xfrm>
          <a:prstGeom prst="rect">
            <a:avLst/>
          </a:prstGeom>
        </p:spPr>
        <p:txBody>
          <a:bodyPr/>
          <a:lstStyle>
            <a:lvl1pPr>
              <a:defRPr sz="1200"/>
            </a:lvl1pPr>
          </a:lstStyle>
          <a:p>
            <a:endParaRPr lang="en-US" dirty="0"/>
          </a:p>
        </p:txBody>
      </p:sp>
      <p:sp>
        <p:nvSpPr>
          <p:cNvPr id="12" name="Picture Placeholder 9"/>
          <p:cNvSpPr>
            <a:spLocks noGrp="1"/>
          </p:cNvSpPr>
          <p:nvPr>
            <p:ph type="pic" sz="quarter" idx="12"/>
          </p:nvPr>
        </p:nvSpPr>
        <p:spPr>
          <a:xfrm>
            <a:off x="3388715" y="2712313"/>
            <a:ext cx="2341703" cy="1458468"/>
          </a:xfrm>
          <a:prstGeom prst="rect">
            <a:avLst/>
          </a:prstGeom>
        </p:spPr>
        <p:txBody>
          <a:bodyPr/>
          <a:lstStyle>
            <a:lvl1pPr>
              <a:defRPr sz="1200"/>
            </a:lvl1pPr>
          </a:lstStyle>
          <a:p>
            <a:endParaRPr lang="en-US" dirty="0"/>
          </a:p>
        </p:txBody>
      </p:sp>
      <p:sp>
        <p:nvSpPr>
          <p:cNvPr id="13" name="Picture Placeholder 9"/>
          <p:cNvSpPr>
            <a:spLocks noGrp="1"/>
          </p:cNvSpPr>
          <p:nvPr>
            <p:ph type="pic" sz="quarter" idx="13"/>
          </p:nvPr>
        </p:nvSpPr>
        <p:spPr>
          <a:xfrm>
            <a:off x="5884021" y="1047750"/>
            <a:ext cx="2341703" cy="1458468"/>
          </a:xfrm>
          <a:prstGeom prst="rect">
            <a:avLst/>
          </a:prstGeom>
        </p:spPr>
        <p:txBody>
          <a:bodyPr/>
          <a:lstStyle>
            <a:lvl1pPr>
              <a:defRPr sz="1200"/>
            </a:lvl1pPr>
          </a:lstStyle>
          <a:p>
            <a:endParaRPr lang="en-US" dirty="0"/>
          </a:p>
        </p:txBody>
      </p:sp>
      <p:sp>
        <p:nvSpPr>
          <p:cNvPr id="14" name="Picture Placeholder 9"/>
          <p:cNvSpPr>
            <a:spLocks noGrp="1"/>
          </p:cNvSpPr>
          <p:nvPr>
            <p:ph type="pic" sz="quarter" idx="14"/>
          </p:nvPr>
        </p:nvSpPr>
        <p:spPr>
          <a:xfrm>
            <a:off x="2140456" y="4351782"/>
            <a:ext cx="2341703" cy="1458468"/>
          </a:xfrm>
          <a:prstGeom prst="rect">
            <a:avLst/>
          </a:prstGeom>
        </p:spPr>
        <p:txBody>
          <a:bodyPr/>
          <a:lstStyle>
            <a:lvl1pPr>
              <a:defRPr sz="1200"/>
            </a:lvl1pPr>
          </a:lstStyle>
          <a:p>
            <a:endParaRPr lang="en-US" dirty="0"/>
          </a:p>
        </p:txBody>
      </p:sp>
    </p:spTree>
    <p:extLst>
      <p:ext uri="{BB962C8B-B14F-4D97-AF65-F5344CB8AC3E}">
        <p14:creationId xmlns:p14="http://schemas.microsoft.com/office/powerpoint/2010/main" val="2667124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571829" y="876300"/>
            <a:ext cx="3161126" cy="1229868"/>
          </a:xfrm>
          <a:prstGeom prst="rect">
            <a:avLst/>
          </a:prstGeom>
        </p:spPr>
        <p:txBody>
          <a:bodyPr/>
          <a:lstStyle>
            <a:lvl1pPr algn="ctr">
              <a:defRPr sz="1050"/>
            </a:lvl1pPr>
          </a:lstStyle>
          <a:p>
            <a:endParaRPr lang="en-US" dirty="0"/>
          </a:p>
        </p:txBody>
      </p:sp>
      <p:sp>
        <p:nvSpPr>
          <p:cNvPr id="8" name="Picture Placeholder 6"/>
          <p:cNvSpPr>
            <a:spLocks noGrp="1"/>
          </p:cNvSpPr>
          <p:nvPr>
            <p:ph type="pic" sz="quarter" idx="11"/>
          </p:nvPr>
        </p:nvSpPr>
        <p:spPr>
          <a:xfrm>
            <a:off x="6600562" y="3619561"/>
            <a:ext cx="2132393" cy="1229868"/>
          </a:xfrm>
          <a:prstGeom prst="rect">
            <a:avLst/>
          </a:prstGeom>
        </p:spPr>
        <p:txBody>
          <a:bodyPr/>
          <a:lstStyle>
            <a:lvl1pPr algn="ctr">
              <a:defRPr sz="1050"/>
            </a:lvl1pPr>
          </a:lstStyle>
          <a:p>
            <a:endParaRPr lang="en-US" dirty="0"/>
          </a:p>
        </p:txBody>
      </p:sp>
      <p:sp>
        <p:nvSpPr>
          <p:cNvPr id="9" name="Picture Placeholder 6"/>
          <p:cNvSpPr>
            <a:spLocks noGrp="1"/>
          </p:cNvSpPr>
          <p:nvPr>
            <p:ph type="pic" sz="quarter" idx="12"/>
          </p:nvPr>
        </p:nvSpPr>
        <p:spPr>
          <a:xfrm>
            <a:off x="3343435" y="3619561"/>
            <a:ext cx="3132388" cy="2552640"/>
          </a:xfrm>
          <a:prstGeom prst="rect">
            <a:avLst/>
          </a:prstGeom>
        </p:spPr>
        <p:txBody>
          <a:bodyPr/>
          <a:lstStyle>
            <a:lvl1pPr algn="ctr">
              <a:defRPr sz="1050"/>
            </a:lvl1pPr>
          </a:lstStyle>
          <a:p>
            <a:endParaRPr lang="en-US" dirty="0"/>
          </a:p>
        </p:txBody>
      </p:sp>
    </p:spTree>
    <p:extLst>
      <p:ext uri="{BB962C8B-B14F-4D97-AF65-F5344CB8AC3E}">
        <p14:creationId xmlns:p14="http://schemas.microsoft.com/office/powerpoint/2010/main" val="3428855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972008" y="2114550"/>
            <a:ext cx="5657114" cy="2628900"/>
          </a:xfrm>
          <a:prstGeom prst="rect">
            <a:avLst/>
          </a:prstGeom>
        </p:spPr>
        <p:txBody>
          <a:bodyPr/>
          <a:lstStyle>
            <a:lvl1pPr algn="ctr">
              <a:defRPr sz="1350"/>
            </a:lvl1pPr>
          </a:lstStyle>
          <a:p>
            <a:endParaRPr lang="en-US" dirty="0"/>
          </a:p>
        </p:txBody>
      </p:sp>
    </p:spTree>
    <p:extLst>
      <p:ext uri="{BB962C8B-B14F-4D97-AF65-F5344CB8AC3E}">
        <p14:creationId xmlns:p14="http://schemas.microsoft.com/office/powerpoint/2010/main" val="272039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Picture Placeholder 5"/>
          <p:cNvSpPr>
            <a:spLocks noGrp="1"/>
          </p:cNvSpPr>
          <p:nvPr>
            <p:ph type="pic" sz="quarter" idx="10"/>
          </p:nvPr>
        </p:nvSpPr>
        <p:spPr>
          <a:xfrm>
            <a:off x="6029136" y="855785"/>
            <a:ext cx="2657129" cy="5143500"/>
          </a:xfrm>
          <a:prstGeom prst="rect">
            <a:avLst/>
          </a:prstGeom>
        </p:spPr>
        <p:txBody>
          <a:bodyPr/>
          <a:lstStyle>
            <a:lvl1pPr algn="ctr">
              <a:defRPr sz="1200"/>
            </a:lvl1pPr>
          </a:lstStyle>
          <a:p>
            <a:endParaRPr lang="en-US" dirty="0"/>
          </a:p>
        </p:txBody>
      </p:sp>
      <p:sp>
        <p:nvSpPr>
          <p:cNvPr id="9" name="Picture Placeholder 5"/>
          <p:cNvSpPr>
            <a:spLocks noGrp="1"/>
          </p:cNvSpPr>
          <p:nvPr>
            <p:ph type="pic" sz="quarter" idx="11"/>
          </p:nvPr>
        </p:nvSpPr>
        <p:spPr>
          <a:xfrm>
            <a:off x="1" y="855785"/>
            <a:ext cx="972019" cy="5143500"/>
          </a:xfrm>
          <a:prstGeom prst="rect">
            <a:avLst/>
          </a:prstGeom>
        </p:spPr>
        <p:txBody>
          <a:bodyPr/>
          <a:lstStyle>
            <a:lvl1pPr algn="ctr">
              <a:defRPr sz="1200"/>
            </a:lvl1pPr>
          </a:lstStyle>
          <a:p>
            <a:endParaRPr lang="en-US" dirty="0"/>
          </a:p>
        </p:txBody>
      </p:sp>
    </p:spTree>
    <p:extLst>
      <p:ext uri="{BB962C8B-B14F-4D97-AF65-F5344CB8AC3E}">
        <p14:creationId xmlns:p14="http://schemas.microsoft.com/office/powerpoint/2010/main" val="62270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with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D658DB36-5EAC-9A4E-A104-70065F37A0B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1669557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6307" y="1182624"/>
            <a:ext cx="1313136" cy="2436876"/>
          </a:xfrm>
          <a:prstGeom prst="rect">
            <a:avLst/>
          </a:prstGeom>
        </p:spPr>
        <p:txBody>
          <a:bodyPr/>
          <a:lstStyle>
            <a:lvl1pPr>
              <a:defRPr sz="1350"/>
            </a:lvl1pPr>
          </a:lstStyle>
          <a:p>
            <a:endParaRPr lang="en-US" dirty="0"/>
          </a:p>
        </p:txBody>
      </p:sp>
      <p:sp>
        <p:nvSpPr>
          <p:cNvPr id="9" name="Picture Placeholder 7"/>
          <p:cNvSpPr>
            <a:spLocks noGrp="1"/>
          </p:cNvSpPr>
          <p:nvPr>
            <p:ph type="pic" sz="quarter" idx="11"/>
          </p:nvPr>
        </p:nvSpPr>
        <p:spPr>
          <a:xfrm>
            <a:off x="3344578" y="1182624"/>
            <a:ext cx="1313136" cy="2436876"/>
          </a:xfrm>
          <a:prstGeom prst="rect">
            <a:avLst/>
          </a:prstGeom>
        </p:spPr>
        <p:txBody>
          <a:bodyPr/>
          <a:lstStyle>
            <a:lvl1pPr>
              <a:defRPr sz="1350"/>
            </a:lvl1pPr>
          </a:lstStyle>
          <a:p>
            <a:endParaRPr lang="en-US" dirty="0"/>
          </a:p>
        </p:txBody>
      </p:sp>
      <p:sp>
        <p:nvSpPr>
          <p:cNvPr id="10" name="Picture Placeholder 7"/>
          <p:cNvSpPr>
            <a:spLocks noGrp="1"/>
          </p:cNvSpPr>
          <p:nvPr>
            <p:ph type="pic" sz="quarter" idx="12"/>
          </p:nvPr>
        </p:nvSpPr>
        <p:spPr>
          <a:xfrm>
            <a:off x="486307" y="3773424"/>
            <a:ext cx="1313136" cy="2436876"/>
          </a:xfrm>
          <a:prstGeom prst="rect">
            <a:avLst/>
          </a:prstGeom>
        </p:spPr>
        <p:txBody>
          <a:bodyPr/>
          <a:lstStyle>
            <a:lvl1pPr>
              <a:defRPr sz="1350"/>
            </a:lvl1pPr>
          </a:lstStyle>
          <a:p>
            <a:endParaRPr lang="en-US" dirty="0"/>
          </a:p>
        </p:txBody>
      </p:sp>
      <p:sp>
        <p:nvSpPr>
          <p:cNvPr id="11" name="Picture Placeholder 7"/>
          <p:cNvSpPr>
            <a:spLocks noGrp="1"/>
          </p:cNvSpPr>
          <p:nvPr>
            <p:ph type="pic" sz="quarter" idx="13"/>
          </p:nvPr>
        </p:nvSpPr>
        <p:spPr>
          <a:xfrm>
            <a:off x="1916014" y="3773424"/>
            <a:ext cx="1313136" cy="2436876"/>
          </a:xfrm>
          <a:prstGeom prst="rect">
            <a:avLst/>
          </a:prstGeom>
        </p:spPr>
        <p:txBody>
          <a:bodyPr/>
          <a:lstStyle>
            <a:lvl1pPr>
              <a:defRPr sz="1350"/>
            </a:lvl1pPr>
          </a:lstStyle>
          <a:p>
            <a:endParaRPr lang="en-US" dirty="0"/>
          </a:p>
        </p:txBody>
      </p:sp>
    </p:spTree>
    <p:extLst>
      <p:ext uri="{BB962C8B-B14F-4D97-AF65-F5344CB8AC3E}">
        <p14:creationId xmlns:p14="http://schemas.microsoft.com/office/powerpoint/2010/main" val="2441549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87446" y="647700"/>
            <a:ext cx="8056554" cy="5562600"/>
          </a:xfrm>
          <a:prstGeom prst="rect">
            <a:avLst/>
          </a:prstGeom>
        </p:spPr>
        <p:txBody>
          <a:bodyPr/>
          <a:lstStyle>
            <a:lvl1pPr algn="ctr">
              <a:defRPr sz="1650"/>
            </a:lvl1pPr>
          </a:lstStyle>
          <a:p>
            <a:endParaRPr lang="en-US" dirty="0"/>
          </a:p>
        </p:txBody>
      </p:sp>
    </p:spTree>
    <p:extLst>
      <p:ext uri="{BB962C8B-B14F-4D97-AF65-F5344CB8AC3E}">
        <p14:creationId xmlns:p14="http://schemas.microsoft.com/office/powerpoint/2010/main" val="2252476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14878" y="3201924"/>
            <a:ext cx="3342840" cy="3008376"/>
          </a:xfrm>
          <a:prstGeom prst="rect">
            <a:avLst/>
          </a:prstGeom>
        </p:spPr>
        <p:txBody>
          <a:bodyPr/>
          <a:lstStyle>
            <a:lvl1pPr algn="ctr">
              <a:defRPr sz="1500"/>
            </a:lvl1pPr>
          </a:lstStyle>
          <a:p>
            <a:endParaRPr lang="en-US" dirty="0"/>
          </a:p>
        </p:txBody>
      </p:sp>
    </p:spTree>
    <p:extLst>
      <p:ext uri="{BB962C8B-B14F-4D97-AF65-F5344CB8AC3E}">
        <p14:creationId xmlns:p14="http://schemas.microsoft.com/office/powerpoint/2010/main" val="3731922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799670" y="1295400"/>
            <a:ext cx="6449110" cy="4306824"/>
          </a:xfrm>
          <a:prstGeom prst="rect">
            <a:avLst/>
          </a:prstGeom>
        </p:spPr>
        <p:txBody>
          <a:bodyPr/>
          <a:lstStyle>
            <a:lvl1pPr algn="ctr">
              <a:defRPr sz="1500"/>
            </a:lvl1pPr>
          </a:lstStyle>
          <a:p>
            <a:endParaRPr lang="en-US" dirty="0"/>
          </a:p>
        </p:txBody>
      </p:sp>
    </p:spTree>
    <p:extLst>
      <p:ext uri="{BB962C8B-B14F-4D97-AF65-F5344CB8AC3E}">
        <p14:creationId xmlns:p14="http://schemas.microsoft.com/office/powerpoint/2010/main" val="3851247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7429128" y="685800"/>
            <a:ext cx="1242920" cy="5486400"/>
          </a:xfrm>
          <a:prstGeom prst="rect">
            <a:avLst/>
          </a:prstGeom>
        </p:spPr>
        <p:txBody>
          <a:bodyPr/>
          <a:lstStyle>
            <a:lvl1pPr algn="ctr">
              <a:defRPr sz="1650"/>
            </a:lvl1pPr>
          </a:lstStyle>
          <a:p>
            <a:endParaRPr lang="en-US" dirty="0"/>
          </a:p>
        </p:txBody>
      </p:sp>
      <p:sp>
        <p:nvSpPr>
          <p:cNvPr id="6" name="Picture Placeholder 5"/>
          <p:cNvSpPr>
            <a:spLocks noGrp="1"/>
          </p:cNvSpPr>
          <p:nvPr>
            <p:ph type="pic" sz="quarter" idx="10"/>
          </p:nvPr>
        </p:nvSpPr>
        <p:spPr>
          <a:xfrm>
            <a:off x="486307" y="685800"/>
            <a:ext cx="1943990" cy="1943100"/>
          </a:xfrm>
          <a:prstGeom prst="rect">
            <a:avLst/>
          </a:prstGeom>
        </p:spPr>
        <p:txBody>
          <a:bodyPr/>
          <a:lstStyle>
            <a:lvl1pPr algn="ctr">
              <a:defRPr sz="1650"/>
            </a:lvl1pPr>
          </a:lstStyle>
          <a:p>
            <a:endParaRPr lang="en-US" dirty="0"/>
          </a:p>
        </p:txBody>
      </p:sp>
    </p:spTree>
    <p:extLst>
      <p:ext uri="{BB962C8B-B14F-4D97-AF65-F5344CB8AC3E}">
        <p14:creationId xmlns:p14="http://schemas.microsoft.com/office/powerpoint/2010/main" val="532619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86308" y="4418076"/>
            <a:ext cx="1655992" cy="1792224"/>
          </a:xfrm>
          <a:prstGeom prst="rect">
            <a:avLst/>
          </a:prstGeom>
        </p:spPr>
        <p:txBody>
          <a:bodyPr/>
          <a:lstStyle>
            <a:lvl1pPr algn="ctr">
              <a:defRPr sz="1500"/>
            </a:lvl1pPr>
          </a:lstStyle>
          <a:p>
            <a:endParaRPr lang="en-US" dirty="0"/>
          </a:p>
        </p:txBody>
      </p:sp>
      <p:sp>
        <p:nvSpPr>
          <p:cNvPr id="8" name="Picture Placeholder 6"/>
          <p:cNvSpPr>
            <a:spLocks noGrp="1"/>
          </p:cNvSpPr>
          <p:nvPr>
            <p:ph type="pic" sz="quarter" idx="11"/>
          </p:nvPr>
        </p:nvSpPr>
        <p:spPr>
          <a:xfrm>
            <a:off x="5229140" y="647700"/>
            <a:ext cx="3428554" cy="2894076"/>
          </a:xfrm>
          <a:prstGeom prst="rect">
            <a:avLst/>
          </a:prstGeom>
        </p:spPr>
        <p:txBody>
          <a:bodyPr/>
          <a:lstStyle>
            <a:lvl1pPr algn="ctr">
              <a:defRPr sz="1500"/>
            </a:lvl1pPr>
          </a:lstStyle>
          <a:p>
            <a:endParaRPr lang="en-US" dirty="0"/>
          </a:p>
        </p:txBody>
      </p:sp>
      <p:sp>
        <p:nvSpPr>
          <p:cNvPr id="9" name="Picture Placeholder 6"/>
          <p:cNvSpPr>
            <a:spLocks noGrp="1"/>
          </p:cNvSpPr>
          <p:nvPr>
            <p:ph type="pic" sz="quarter" idx="12"/>
          </p:nvPr>
        </p:nvSpPr>
        <p:spPr>
          <a:xfrm>
            <a:off x="2316012" y="4418076"/>
            <a:ext cx="1655992" cy="1792224"/>
          </a:xfrm>
          <a:prstGeom prst="rect">
            <a:avLst/>
          </a:prstGeom>
        </p:spPr>
        <p:txBody>
          <a:bodyPr/>
          <a:lstStyle>
            <a:lvl1pPr algn="ctr">
              <a:defRPr sz="1500"/>
            </a:lvl1pPr>
          </a:lstStyle>
          <a:p>
            <a:endParaRPr lang="en-US" dirty="0"/>
          </a:p>
        </p:txBody>
      </p:sp>
    </p:spTree>
    <p:extLst>
      <p:ext uri="{BB962C8B-B14F-4D97-AF65-F5344CB8AC3E}">
        <p14:creationId xmlns:p14="http://schemas.microsoft.com/office/powerpoint/2010/main" val="3625176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599397" y="648462"/>
            <a:ext cx="4169121" cy="5559552"/>
          </a:xfrm>
          <a:prstGeom prst="ellipse">
            <a:avLst/>
          </a:prstGeom>
        </p:spPr>
        <p:txBody>
          <a:bodyPr/>
          <a:lstStyle>
            <a:lvl1pPr algn="r">
              <a:defRPr sz="1200"/>
            </a:lvl1pPr>
          </a:lstStyle>
          <a:p>
            <a:endParaRPr lang="en-US" dirty="0"/>
          </a:p>
        </p:txBody>
      </p:sp>
    </p:spTree>
    <p:extLst>
      <p:ext uri="{BB962C8B-B14F-4D97-AF65-F5344CB8AC3E}">
        <p14:creationId xmlns:p14="http://schemas.microsoft.com/office/powerpoint/2010/main" val="3705932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113707" y="2171700"/>
            <a:ext cx="2543987" cy="2514600"/>
          </a:xfrm>
          <a:prstGeom prst="rect">
            <a:avLst/>
          </a:prstGeom>
        </p:spPr>
        <p:txBody>
          <a:bodyPr/>
          <a:lstStyle>
            <a:lvl1pPr algn="ctr">
              <a:defRPr sz="1500"/>
            </a:lvl1pPr>
          </a:lstStyle>
          <a:p>
            <a:endParaRPr lang="en-US" dirty="0"/>
          </a:p>
        </p:txBody>
      </p:sp>
      <p:sp>
        <p:nvSpPr>
          <p:cNvPr id="9" name="Picture Placeholder 7"/>
          <p:cNvSpPr>
            <a:spLocks noGrp="1"/>
          </p:cNvSpPr>
          <p:nvPr>
            <p:ph type="pic" sz="quarter" idx="11"/>
          </p:nvPr>
        </p:nvSpPr>
        <p:spPr>
          <a:xfrm>
            <a:off x="3299436" y="2171700"/>
            <a:ext cx="2543987" cy="2514600"/>
          </a:xfrm>
          <a:prstGeom prst="rect">
            <a:avLst/>
          </a:prstGeom>
        </p:spPr>
        <p:txBody>
          <a:bodyPr/>
          <a:lstStyle>
            <a:lvl1pPr algn="ctr">
              <a:defRPr sz="1500"/>
            </a:lvl1pPr>
          </a:lstStyle>
          <a:p>
            <a:endParaRPr lang="en-US" dirty="0"/>
          </a:p>
        </p:txBody>
      </p:sp>
      <p:sp>
        <p:nvSpPr>
          <p:cNvPr id="8" name="Picture Placeholder 7"/>
          <p:cNvSpPr>
            <a:spLocks noGrp="1"/>
          </p:cNvSpPr>
          <p:nvPr>
            <p:ph type="pic" sz="quarter" idx="10"/>
          </p:nvPr>
        </p:nvSpPr>
        <p:spPr>
          <a:xfrm>
            <a:off x="486307" y="2171700"/>
            <a:ext cx="2543987" cy="2514600"/>
          </a:xfrm>
          <a:prstGeom prst="rect">
            <a:avLst/>
          </a:prstGeom>
        </p:spPr>
        <p:txBody>
          <a:bodyPr/>
          <a:lstStyle>
            <a:lvl1pPr algn="ctr">
              <a:defRPr sz="1500"/>
            </a:lvl1pPr>
          </a:lstStyle>
          <a:p>
            <a:endParaRPr lang="en-US" dirty="0"/>
          </a:p>
        </p:txBody>
      </p:sp>
    </p:spTree>
    <p:extLst>
      <p:ext uri="{BB962C8B-B14F-4D97-AF65-F5344CB8AC3E}">
        <p14:creationId xmlns:p14="http://schemas.microsoft.com/office/powerpoint/2010/main" val="739783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86307" y="647700"/>
            <a:ext cx="3713124" cy="5564124"/>
          </a:xfrm>
          <a:prstGeom prst="rect">
            <a:avLst/>
          </a:prstGeom>
        </p:spPr>
        <p:txBody>
          <a:bodyPr/>
          <a:lstStyle>
            <a:lvl1pPr algn="ctr">
              <a:defRPr sz="1500"/>
            </a:lvl1pPr>
          </a:lstStyle>
          <a:p>
            <a:endParaRPr lang="en-US" dirty="0"/>
          </a:p>
        </p:txBody>
      </p:sp>
      <p:sp>
        <p:nvSpPr>
          <p:cNvPr id="7" name="Picture Placeholder 5"/>
          <p:cNvSpPr>
            <a:spLocks noGrp="1"/>
          </p:cNvSpPr>
          <p:nvPr>
            <p:ph type="pic" sz="quarter" idx="11"/>
          </p:nvPr>
        </p:nvSpPr>
        <p:spPr>
          <a:xfrm>
            <a:off x="3286293" y="1905000"/>
            <a:ext cx="1827419" cy="3049524"/>
          </a:xfrm>
          <a:prstGeom prst="rect">
            <a:avLst/>
          </a:prstGeom>
        </p:spPr>
        <p:txBody>
          <a:bodyPr/>
          <a:lstStyle>
            <a:lvl1pPr algn="ctr">
              <a:defRPr sz="1500"/>
            </a:lvl1pPr>
          </a:lstStyle>
          <a:p>
            <a:endParaRPr lang="en-US" dirty="0"/>
          </a:p>
        </p:txBody>
      </p:sp>
    </p:spTree>
    <p:extLst>
      <p:ext uri="{BB962C8B-B14F-4D97-AF65-F5344CB8AC3E}">
        <p14:creationId xmlns:p14="http://schemas.microsoft.com/office/powerpoint/2010/main" val="3960164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73141" y="647700"/>
            <a:ext cx="3713124" cy="5564124"/>
          </a:xfrm>
          <a:prstGeom prst="rect">
            <a:avLst/>
          </a:prstGeom>
        </p:spPr>
        <p:txBody>
          <a:bodyPr/>
          <a:lstStyle>
            <a:lvl1pPr algn="ctr">
              <a:defRPr sz="1500"/>
            </a:lvl1pPr>
          </a:lstStyle>
          <a:p>
            <a:endParaRPr lang="en-US" dirty="0"/>
          </a:p>
        </p:txBody>
      </p:sp>
    </p:spTree>
    <p:extLst>
      <p:ext uri="{BB962C8B-B14F-4D97-AF65-F5344CB8AC3E}">
        <p14:creationId xmlns:p14="http://schemas.microsoft.com/office/powerpoint/2010/main" val="230558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52EC7200-B1A5-3140-87A1-B9A356828942}"/>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3" name="Content Placeholder 2">
            <a:extLst>
              <a:ext uri="{FF2B5EF4-FFF2-40B4-BE49-F238E27FC236}">
                <a16:creationId xmlns:a16="http://schemas.microsoft.com/office/drawing/2014/main" id="{5B6D5A38-6F47-4C4A-AFEE-1B2217F9C54C}"/>
              </a:ext>
            </a:extLst>
          </p:cNvPr>
          <p:cNvSpPr>
            <a:spLocks noGrp="1"/>
          </p:cNvSpPr>
          <p:nvPr>
            <p:ph idx="10"/>
          </p:nvPr>
        </p:nvSpPr>
        <p:spPr>
          <a:xfrm>
            <a:off x="731520" y="365127"/>
            <a:ext cx="7886700" cy="6066153"/>
          </a:xfrm>
        </p:spPr>
        <p:txBody>
          <a:bodyPr/>
          <a:lstStyle/>
          <a:p>
            <a:pPr lvl="0"/>
            <a:r>
              <a:rPr lang="en-US" dirty="0"/>
              <a:t>Click to edit Master text styles</a:t>
            </a:r>
          </a:p>
        </p:txBody>
      </p:sp>
    </p:spTree>
    <p:extLst>
      <p:ext uri="{BB962C8B-B14F-4D97-AF65-F5344CB8AC3E}">
        <p14:creationId xmlns:p14="http://schemas.microsoft.com/office/powerpoint/2010/main" val="4195898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714867" y="1295400"/>
            <a:ext cx="5533912" cy="4306824"/>
          </a:xfrm>
          <a:prstGeom prst="rect">
            <a:avLst/>
          </a:prstGeom>
        </p:spPr>
        <p:txBody>
          <a:bodyPr/>
          <a:lstStyle>
            <a:lvl1pPr algn="ctr">
              <a:defRPr sz="1500"/>
            </a:lvl1pPr>
          </a:lstStyle>
          <a:p>
            <a:endParaRPr lang="en-US" dirty="0"/>
          </a:p>
        </p:txBody>
      </p:sp>
    </p:spTree>
    <p:extLst>
      <p:ext uri="{BB962C8B-B14F-4D97-AF65-F5344CB8AC3E}">
        <p14:creationId xmlns:p14="http://schemas.microsoft.com/office/powerpoint/2010/main" val="1032145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4971998" y="647700"/>
            <a:ext cx="3685695" cy="4914900"/>
          </a:xfrm>
          <a:custGeom>
            <a:avLst/>
            <a:gdLst>
              <a:gd name="connsiteX0" fmla="*/ 0 w 9829800"/>
              <a:gd name="connsiteY0" fmla="*/ 0 h 9829800"/>
              <a:gd name="connsiteX1" fmla="*/ 9829800 w 9829800"/>
              <a:gd name="connsiteY1" fmla="*/ 0 h 9829800"/>
              <a:gd name="connsiteX2" fmla="*/ 9829800 w 9829800"/>
              <a:gd name="connsiteY2" fmla="*/ 9829800 h 9829800"/>
              <a:gd name="connsiteX3" fmla="*/ 0 w 9829800"/>
              <a:gd name="connsiteY3" fmla="*/ 9829800 h 9829800"/>
              <a:gd name="connsiteX4" fmla="*/ 0 w 9829800"/>
              <a:gd name="connsiteY4" fmla="*/ 0 h 9829800"/>
              <a:gd name="connsiteX0" fmla="*/ 0 w 9829800"/>
              <a:gd name="connsiteY0" fmla="*/ 0 h 9829800"/>
              <a:gd name="connsiteX1" fmla="*/ 9829800 w 9829800"/>
              <a:gd name="connsiteY1" fmla="*/ 0 h 9829800"/>
              <a:gd name="connsiteX2" fmla="*/ 9829800 w 9829800"/>
              <a:gd name="connsiteY2" fmla="*/ 9829800 h 9829800"/>
              <a:gd name="connsiteX3" fmla="*/ 0 w 9829800"/>
              <a:gd name="connsiteY3" fmla="*/ 0 h 9829800"/>
            </a:gdLst>
            <a:ahLst/>
            <a:cxnLst>
              <a:cxn ang="0">
                <a:pos x="connsiteX0" y="connsiteY0"/>
              </a:cxn>
              <a:cxn ang="0">
                <a:pos x="connsiteX1" y="connsiteY1"/>
              </a:cxn>
              <a:cxn ang="0">
                <a:pos x="connsiteX2" y="connsiteY2"/>
              </a:cxn>
              <a:cxn ang="0">
                <a:pos x="connsiteX3" y="connsiteY3"/>
              </a:cxn>
            </a:cxnLst>
            <a:rect l="l" t="t" r="r" b="b"/>
            <a:pathLst>
              <a:path w="9829800" h="9829800">
                <a:moveTo>
                  <a:pt x="0" y="0"/>
                </a:moveTo>
                <a:lnTo>
                  <a:pt x="9829800" y="0"/>
                </a:lnTo>
                <a:lnTo>
                  <a:pt x="9829800" y="9829800"/>
                </a:lnTo>
                <a:lnTo>
                  <a:pt x="0" y="0"/>
                </a:lnTo>
                <a:close/>
              </a:path>
            </a:pathLst>
          </a:custGeom>
        </p:spPr>
        <p:txBody>
          <a:bodyPr/>
          <a:lstStyle>
            <a:lvl1pPr algn="ctr">
              <a:defRPr sz="1350"/>
            </a:lvl1pPr>
          </a:lstStyle>
          <a:p>
            <a:endParaRPr lang="en-US" dirty="0"/>
          </a:p>
        </p:txBody>
      </p:sp>
      <p:sp>
        <p:nvSpPr>
          <p:cNvPr id="6" name="Picture Placeholder 5"/>
          <p:cNvSpPr>
            <a:spLocks noGrp="1"/>
          </p:cNvSpPr>
          <p:nvPr>
            <p:ph type="pic" sz="quarter" idx="10"/>
          </p:nvPr>
        </p:nvSpPr>
        <p:spPr>
          <a:xfrm>
            <a:off x="486307" y="3009900"/>
            <a:ext cx="2399988" cy="3200400"/>
          </a:xfrm>
          <a:custGeom>
            <a:avLst/>
            <a:gdLst>
              <a:gd name="connsiteX0" fmla="*/ 0 w 6400800"/>
              <a:gd name="connsiteY0" fmla="*/ 0 h 6400800"/>
              <a:gd name="connsiteX1" fmla="*/ 6400800 w 6400800"/>
              <a:gd name="connsiteY1" fmla="*/ 0 h 6400800"/>
              <a:gd name="connsiteX2" fmla="*/ 6400800 w 6400800"/>
              <a:gd name="connsiteY2" fmla="*/ 6400800 h 6400800"/>
              <a:gd name="connsiteX3" fmla="*/ 0 w 6400800"/>
              <a:gd name="connsiteY3" fmla="*/ 6400800 h 6400800"/>
              <a:gd name="connsiteX4" fmla="*/ 0 w 6400800"/>
              <a:gd name="connsiteY4" fmla="*/ 0 h 6400800"/>
              <a:gd name="connsiteX0" fmla="*/ 0 w 6400800"/>
              <a:gd name="connsiteY0" fmla="*/ 0 h 6400800"/>
              <a:gd name="connsiteX1" fmla="*/ 6400800 w 6400800"/>
              <a:gd name="connsiteY1" fmla="*/ 6400800 h 6400800"/>
              <a:gd name="connsiteX2" fmla="*/ 0 w 6400800"/>
              <a:gd name="connsiteY2" fmla="*/ 6400800 h 6400800"/>
              <a:gd name="connsiteX3" fmla="*/ 0 w 6400800"/>
              <a:gd name="connsiteY3" fmla="*/ 0 h 6400800"/>
            </a:gdLst>
            <a:ahLst/>
            <a:cxnLst>
              <a:cxn ang="0">
                <a:pos x="connsiteX0" y="connsiteY0"/>
              </a:cxn>
              <a:cxn ang="0">
                <a:pos x="connsiteX1" y="connsiteY1"/>
              </a:cxn>
              <a:cxn ang="0">
                <a:pos x="connsiteX2" y="connsiteY2"/>
              </a:cxn>
              <a:cxn ang="0">
                <a:pos x="connsiteX3" y="connsiteY3"/>
              </a:cxn>
            </a:cxnLst>
            <a:rect l="l" t="t" r="r" b="b"/>
            <a:pathLst>
              <a:path w="6400800" h="6400800">
                <a:moveTo>
                  <a:pt x="0" y="0"/>
                </a:moveTo>
                <a:lnTo>
                  <a:pt x="6400800" y="6400800"/>
                </a:lnTo>
                <a:lnTo>
                  <a:pt x="0" y="6400800"/>
                </a:lnTo>
                <a:lnTo>
                  <a:pt x="0" y="0"/>
                </a:lnTo>
                <a:close/>
              </a:path>
            </a:pathLst>
          </a:custGeom>
        </p:spPr>
        <p:txBody>
          <a:bodyPr/>
          <a:lstStyle>
            <a:lvl1pPr algn="ctr">
              <a:defRPr sz="1350"/>
            </a:lvl1pPr>
          </a:lstStyle>
          <a:p>
            <a:endParaRPr lang="en-US" dirty="0"/>
          </a:p>
        </p:txBody>
      </p:sp>
    </p:spTree>
    <p:extLst>
      <p:ext uri="{BB962C8B-B14F-4D97-AF65-F5344CB8AC3E}">
        <p14:creationId xmlns:p14="http://schemas.microsoft.com/office/powerpoint/2010/main" val="3605533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800571" y="2057400"/>
            <a:ext cx="3857123" cy="2743200"/>
          </a:xfrm>
          <a:prstGeom prst="rect">
            <a:avLst/>
          </a:prstGeom>
        </p:spPr>
        <p:txBody>
          <a:bodyPr/>
          <a:lstStyle>
            <a:lvl1pPr algn="ctr">
              <a:defRPr sz="1650"/>
            </a:lvl1pPr>
          </a:lstStyle>
          <a:p>
            <a:endParaRPr lang="en-US" dirty="0"/>
          </a:p>
        </p:txBody>
      </p:sp>
    </p:spTree>
    <p:extLst>
      <p:ext uri="{BB962C8B-B14F-4D97-AF65-F5344CB8AC3E}">
        <p14:creationId xmlns:p14="http://schemas.microsoft.com/office/powerpoint/2010/main" val="296771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bullet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3C3EF8C-7829-41BE-B7FF-BB6DEFB3F023}"/>
              </a:ext>
            </a:extLst>
          </p:cNvPr>
          <p:cNvSpPr>
            <a:spLocks noGrp="1"/>
          </p:cNvSpPr>
          <p:nvPr>
            <p:ph idx="10"/>
          </p:nvPr>
        </p:nvSpPr>
        <p:spPr>
          <a:xfrm>
            <a:off x="731520" y="365127"/>
            <a:ext cx="7886700" cy="5321297"/>
          </a:xfrm>
        </p:spPr>
        <p:txBody>
          <a:body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FDECB535-AD48-7E4C-B3D7-76C15A5D97BE}"/>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168066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DA86D-128E-7346-AB32-3F631E306BAA}"/>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C5E588B-7D35-8044-A869-6D41C81A9FE9}"/>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A9A30F5F-AFF2-3841-8C48-E9AA48F45981}"/>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8C0C976-9582-064A-A71E-5C02968CB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sp>
        <p:nvSpPr>
          <p:cNvPr id="13" name="Slide Number Placeholder 5">
            <a:extLst>
              <a:ext uri="{FF2B5EF4-FFF2-40B4-BE49-F238E27FC236}">
                <a16:creationId xmlns:a16="http://schemas.microsoft.com/office/drawing/2014/main" id="{63B29FE2-E9F2-D44C-AE21-89ABE5D96E6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5" name="Title 1">
            <a:extLst>
              <a:ext uri="{FF2B5EF4-FFF2-40B4-BE49-F238E27FC236}">
                <a16:creationId xmlns:a16="http://schemas.microsoft.com/office/drawing/2014/main" id="{EBB30AC0-F4EE-0B4F-904D-D9D479E94CA6}"/>
              </a:ext>
            </a:extLst>
          </p:cNvPr>
          <p:cNvSpPr>
            <a:spLocks noGrp="1"/>
          </p:cNvSpPr>
          <p:nvPr>
            <p:ph type="ctrTitle"/>
          </p:nvPr>
        </p:nvSpPr>
        <p:spPr>
          <a:xfrm>
            <a:off x="579120" y="1828823"/>
            <a:ext cx="7936230" cy="1600178"/>
          </a:xfrm>
        </p:spPr>
        <p:txBody>
          <a:bodyPr anchor="b"/>
          <a:lstStyle>
            <a:lvl1pPr algn="r">
              <a:defRPr sz="3600" baseline="0">
                <a:solidFill>
                  <a:srgbClr val="7ECBB6"/>
                </a:solidFill>
              </a:defRPr>
            </a:lvl1pPr>
          </a:lstStyle>
          <a:p>
            <a:r>
              <a:rPr lang="en-US" dirty="0"/>
              <a:t>Click to edit Master title style</a:t>
            </a:r>
          </a:p>
        </p:txBody>
      </p:sp>
      <p:pic>
        <p:nvPicPr>
          <p:cNvPr id="9" name="Picture 8" descr="Icon&#10;&#10;Description automatically generated">
            <a:extLst>
              <a:ext uri="{FF2B5EF4-FFF2-40B4-BE49-F238E27FC236}">
                <a16:creationId xmlns:a16="http://schemas.microsoft.com/office/drawing/2014/main" id="{1ACDC8A0-9F8B-9644-9B49-0C1E0FEB31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8915" y="5589992"/>
            <a:ext cx="876135" cy="876135"/>
          </a:xfrm>
          <a:prstGeom prst="rect">
            <a:avLst/>
          </a:prstGeom>
        </p:spPr>
      </p:pic>
    </p:spTree>
    <p:extLst>
      <p:ext uri="{BB962C8B-B14F-4D97-AF65-F5344CB8AC3E}">
        <p14:creationId xmlns:p14="http://schemas.microsoft.com/office/powerpoint/2010/main" val="59044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lgn="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544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itle with Side by S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386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477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heme" Target="../theme/theme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5760"/>
            <a:ext cx="7886700" cy="579752"/>
          </a:xfrm>
          <a:prstGeom prst="rect">
            <a:avLst/>
          </a:prstGeom>
        </p:spPr>
        <p:txBody>
          <a:bodyPr vert="horz" lIns="91440" tIns="0" rIns="91440" bIns="0" rtlCol="0" anchor="t">
            <a:noAutofit/>
          </a:bodyPr>
          <a:lstStyle/>
          <a:p>
            <a:r>
              <a:rPr lang="en-US" dirty="0"/>
              <a:t>Click to edit Master title style</a:t>
            </a:r>
          </a:p>
        </p:txBody>
      </p:sp>
      <p:sp>
        <p:nvSpPr>
          <p:cNvPr id="3" name="Text Placeholder 2"/>
          <p:cNvSpPr>
            <a:spLocks noGrp="1"/>
          </p:cNvSpPr>
          <p:nvPr>
            <p:ph type="body" idx="1"/>
          </p:nvPr>
        </p:nvSpPr>
        <p:spPr>
          <a:xfrm>
            <a:off x="731520" y="1280160"/>
            <a:ext cx="7886700" cy="5039359"/>
          </a:xfrm>
          <a:prstGeom prst="rect">
            <a:avLst/>
          </a:prstGeom>
        </p:spPr>
        <p:txBody>
          <a:bodyPr vert="horz" lIns="91440" tIns="0" rIns="91440" bIns="0" rtlCol="0">
            <a:noAutofit/>
          </a:bodyPr>
          <a:lstStyle/>
          <a:p>
            <a:pPr lvl="0"/>
            <a:r>
              <a:rPr lang="en-US" dirty="0"/>
              <a:t>Click to edit Master text styles</a:t>
            </a:r>
          </a:p>
          <a:p>
            <a:pPr lvl="1"/>
            <a:r>
              <a:rPr lang="en-US" dirty="0"/>
              <a:t>Bullets level one</a:t>
            </a:r>
          </a:p>
          <a:p>
            <a:pPr lvl="2"/>
            <a:r>
              <a:rPr lang="en-US" dirty="0"/>
              <a:t>Bullets level two</a:t>
            </a:r>
          </a:p>
        </p:txBody>
      </p:sp>
      <p:sp>
        <p:nvSpPr>
          <p:cNvPr id="5" name="Rectangle 4">
            <a:extLst>
              <a:ext uri="{FF2B5EF4-FFF2-40B4-BE49-F238E27FC236}">
                <a16:creationId xmlns:a16="http://schemas.microsoft.com/office/drawing/2014/main" id="{FF3BDF66-3334-904E-BF04-3028070B3078}"/>
              </a:ext>
            </a:extLst>
          </p:cNvPr>
          <p:cNvSpPr/>
          <p:nvPr userDrawn="1"/>
        </p:nvSpPr>
        <p:spPr>
          <a:xfrm>
            <a:off x="0" y="0"/>
            <a:ext cx="416560" cy="66548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2EEEDF0-9D64-324B-9231-76CB728E329E}"/>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2ADFFEC-DBB5-4E4B-BBAC-964E8F2EA39A}"/>
              </a:ext>
            </a:extLst>
          </p:cNvPr>
          <p:cNvSpPr>
            <a:spLocks noGrp="1"/>
          </p:cNvSpPr>
          <p:nvPr>
            <p:ph type="sldNum" sz="quarter" idx="4"/>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pic>
        <p:nvPicPr>
          <p:cNvPr id="10" name="Picture 9" descr="Icon&#10;&#10;Description automatically generated">
            <a:extLst>
              <a:ext uri="{FF2B5EF4-FFF2-40B4-BE49-F238E27FC236}">
                <a16:creationId xmlns:a16="http://schemas.microsoft.com/office/drawing/2014/main" id="{FAAB05E8-EC57-4243-99ED-2BCFD0A58F0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7778" y="5991054"/>
            <a:ext cx="556592" cy="556592"/>
          </a:xfrm>
          <a:prstGeom prst="rect">
            <a:avLst/>
          </a:prstGeom>
        </p:spPr>
      </p:pic>
    </p:spTree>
    <p:extLst>
      <p:ext uri="{BB962C8B-B14F-4D97-AF65-F5344CB8AC3E}">
        <p14:creationId xmlns:p14="http://schemas.microsoft.com/office/powerpoint/2010/main" val="166676478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1" r:id="rId3"/>
    <p:sldLayoutId id="2147483662" r:id="rId4"/>
    <p:sldLayoutId id="2147483670" r:id="rId5"/>
    <p:sldLayoutId id="2147483678" r:id="rId6"/>
    <p:sldLayoutId id="2147483680" r:id="rId7"/>
    <p:sldLayoutId id="2147483686" r:id="rId8"/>
    <p:sldLayoutId id="2147483687"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3400" kern="1200" baseline="0">
          <a:solidFill>
            <a:srgbClr val="008D70"/>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600"/>
        </a:spcAft>
        <a:buClr>
          <a:srgbClr val="008D70"/>
        </a:buClr>
        <a:buSzTx/>
        <a:buFontTx/>
        <a:buNone/>
        <a:tabLst/>
        <a:defRPr sz="2000" kern="1200" baseline="0">
          <a:solidFill>
            <a:schemeClr val="tx1"/>
          </a:solidFill>
          <a:latin typeface="+mn-lt"/>
          <a:ea typeface="+mn-ea"/>
          <a:cs typeface="+mn-cs"/>
        </a:defRPr>
      </a:lvl1pPr>
      <a:lvl2pPr marL="411480" indent="-228600" algn="l" defTabSz="914400" rtl="0" eaLnBrk="1" latinLnBrk="0" hangingPunct="1">
        <a:lnSpc>
          <a:spcPct val="100000"/>
        </a:lnSpc>
        <a:spcBef>
          <a:spcPts val="0"/>
        </a:spcBef>
        <a:buClr>
          <a:srgbClr val="A4BF60"/>
        </a:buClr>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0"/>
        </a:spcBef>
        <a:buClr>
          <a:srgbClr val="8E43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5129"/>
            <a:ext cx="7886700" cy="579752"/>
          </a:xfrm>
          <a:prstGeom prst="rect">
            <a:avLst/>
          </a:prstGeom>
        </p:spPr>
        <p:txBody>
          <a:bodyPr vert="horz" lIns="91440" tIns="0" rIns="91440" bIns="0" rtlCol="0" anchor="t">
            <a:noAutofit/>
          </a:bodyPr>
          <a:lstStyle/>
          <a:p>
            <a:r>
              <a:rPr lang="en-US" dirty="0"/>
              <a:t>Click to edit Master title style</a:t>
            </a:r>
          </a:p>
        </p:txBody>
      </p:sp>
      <p:sp>
        <p:nvSpPr>
          <p:cNvPr id="5" name="Rectangle 4">
            <a:extLst>
              <a:ext uri="{FF2B5EF4-FFF2-40B4-BE49-F238E27FC236}">
                <a16:creationId xmlns:a16="http://schemas.microsoft.com/office/drawing/2014/main" id="{FF3BDF66-3334-904E-BF04-3028070B3078}"/>
              </a:ext>
            </a:extLst>
          </p:cNvPr>
          <p:cNvSpPr/>
          <p:nvPr userDrawn="1"/>
        </p:nvSpPr>
        <p:spPr>
          <a:xfrm>
            <a:off x="0" y="0"/>
            <a:ext cx="416560" cy="66548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2EEEDF0-9D64-324B-9231-76CB728E329E}"/>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2ADFFEC-DBB5-4E4B-BBAC-964E8F2EA39A}"/>
              </a:ext>
            </a:extLst>
          </p:cNvPr>
          <p:cNvSpPr>
            <a:spLocks noGrp="1"/>
          </p:cNvSpPr>
          <p:nvPr>
            <p:ph type="sldNum" sz="quarter" idx="4"/>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4" name="Text Placeholder 2">
            <a:extLst>
              <a:ext uri="{FF2B5EF4-FFF2-40B4-BE49-F238E27FC236}">
                <a16:creationId xmlns:a16="http://schemas.microsoft.com/office/drawing/2014/main" id="{EB3FD048-C53D-8346-9983-A9E8FFABB351}"/>
              </a:ext>
            </a:extLst>
          </p:cNvPr>
          <p:cNvSpPr>
            <a:spLocks noGrp="1"/>
          </p:cNvSpPr>
          <p:nvPr>
            <p:ph type="body" idx="1"/>
          </p:nvPr>
        </p:nvSpPr>
        <p:spPr>
          <a:xfrm>
            <a:off x="731520" y="1280160"/>
            <a:ext cx="7886700" cy="5039359"/>
          </a:xfrm>
          <a:prstGeom prst="rect">
            <a:avLst/>
          </a:prstGeom>
        </p:spPr>
        <p:txBody>
          <a:bodyPr vert="horz" lIns="91440" tIns="0" rIns="91440" bIns="0" rtlCol="0">
            <a:noAutofit/>
          </a:bodyPr>
          <a:lstStyle/>
          <a:p>
            <a:pPr lvl="0"/>
            <a:r>
              <a:rPr lang="en-US" dirty="0"/>
              <a:t>Click to edit Master text styles</a:t>
            </a:r>
          </a:p>
          <a:p>
            <a:pPr lvl="1"/>
            <a:r>
              <a:rPr lang="en-US" dirty="0"/>
              <a:t>Bullets level one</a:t>
            </a:r>
          </a:p>
          <a:p>
            <a:pPr lvl="2"/>
            <a:r>
              <a:rPr lang="en-US" dirty="0"/>
              <a:t>Bullets level two</a:t>
            </a:r>
          </a:p>
        </p:txBody>
      </p:sp>
      <p:pic>
        <p:nvPicPr>
          <p:cNvPr id="9" name="Picture 8" descr="Icon&#10;&#10;Description automatically generated">
            <a:extLst>
              <a:ext uri="{FF2B5EF4-FFF2-40B4-BE49-F238E27FC236}">
                <a16:creationId xmlns:a16="http://schemas.microsoft.com/office/drawing/2014/main" id="{B12BDABE-6ABE-2F46-A190-B4C2BF081C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778" y="5991054"/>
            <a:ext cx="556592" cy="556592"/>
          </a:xfrm>
          <a:prstGeom prst="rect">
            <a:avLst/>
          </a:prstGeom>
        </p:spPr>
      </p:pic>
    </p:spTree>
    <p:extLst>
      <p:ext uri="{BB962C8B-B14F-4D97-AF65-F5344CB8AC3E}">
        <p14:creationId xmlns:p14="http://schemas.microsoft.com/office/powerpoint/2010/main" val="2500883071"/>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l" defTabSz="914400" rtl="0" eaLnBrk="1" latinLnBrk="0" hangingPunct="1">
        <a:lnSpc>
          <a:spcPct val="90000"/>
        </a:lnSpc>
        <a:spcBef>
          <a:spcPct val="0"/>
        </a:spcBef>
        <a:buNone/>
        <a:defRPr sz="3400" kern="1200" baseline="0">
          <a:solidFill>
            <a:srgbClr val="008D70"/>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600"/>
        </a:spcAft>
        <a:buClr>
          <a:srgbClr val="008D70"/>
        </a:buClr>
        <a:buSzTx/>
        <a:buFontTx/>
        <a:buNone/>
        <a:tabLst/>
        <a:defRPr sz="2000" kern="1200" baseline="0">
          <a:solidFill>
            <a:schemeClr val="tx1"/>
          </a:solidFill>
          <a:latin typeface="+mn-lt"/>
          <a:ea typeface="+mn-ea"/>
          <a:cs typeface="+mn-cs"/>
        </a:defRPr>
      </a:lvl1pPr>
      <a:lvl2pPr marL="411480" indent="-228600" algn="l" defTabSz="914400" rtl="0" eaLnBrk="1" latinLnBrk="0" hangingPunct="1">
        <a:lnSpc>
          <a:spcPct val="100000"/>
        </a:lnSpc>
        <a:spcBef>
          <a:spcPts val="0"/>
        </a:spcBef>
        <a:buClr>
          <a:srgbClr val="A4BF60"/>
        </a:buClr>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0"/>
        </a:spcBef>
        <a:buClr>
          <a:srgbClr val="8E43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Energy &amp;</a:t>
            </a:r>
            <a:r>
              <a:rPr lang="en-US" b="1" baseline="0" dirty="0"/>
              <a:t> Environmental Services</a:t>
            </a:r>
            <a:endParaRPr lang="en-US" b="1"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26780"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11249A9-71DA-4F9B-956F-B4CCE973395B}" type="slidenum">
              <a:rPr lang="en-US" smtClean="0"/>
              <a:t>‹#›</a:t>
            </a:fld>
            <a:endParaRPr lang="en-US" dirty="0"/>
          </a:p>
        </p:txBody>
      </p:sp>
      <p:sp>
        <p:nvSpPr>
          <p:cNvPr id="5" name="Footer Placeholder 4"/>
          <p:cNvSpPr>
            <a:spLocks noGrp="1"/>
          </p:cNvSpPr>
          <p:nvPr>
            <p:ph type="ftr" sz="quarter" idx="3"/>
          </p:nvPr>
        </p:nvSpPr>
        <p:spPr>
          <a:xfrm>
            <a:off x="457200" y="6400800"/>
            <a:ext cx="6172200" cy="365760"/>
          </a:xfrm>
          <a:prstGeom prst="rect">
            <a:avLst/>
          </a:prstGeom>
        </p:spPr>
        <p:txBody>
          <a:bodyPr vert="horz" lIns="91440" tIns="45720" rIns="91440" bIns="45720" rtlCol="0" anchor="b"/>
          <a:lstStyle>
            <a:lvl1pPr algn="l">
              <a:defRPr sz="1050" i="1">
                <a:solidFill>
                  <a:srgbClr val="002060"/>
                </a:solidFill>
                <a:latin typeface="Arial" panose="020B0604020202020204" pitchFamily="34" charset="0"/>
                <a:cs typeface="Arial" panose="020B0604020202020204" pitchFamily="34" charset="0"/>
              </a:defRPr>
            </a:lvl1pPr>
          </a:lstStyle>
          <a:p>
            <a:r>
              <a:rPr lang="en-US" dirty="0"/>
              <a:t>ISD: "Trusted Partner and Provider of Choice"</a:t>
            </a:r>
          </a:p>
        </p:txBody>
      </p:sp>
      <p:sp>
        <p:nvSpPr>
          <p:cNvPr id="4" name="Date Placeholder 3"/>
          <p:cNvSpPr>
            <a:spLocks noGrp="1"/>
          </p:cNvSpPr>
          <p:nvPr>
            <p:ph type="dt" sz="half" idx="2"/>
          </p:nvPr>
        </p:nvSpPr>
        <p:spPr>
          <a:xfrm>
            <a:off x="6629400" y="6400800"/>
            <a:ext cx="1447800" cy="365760"/>
          </a:xfrm>
          <a:prstGeom prst="rect">
            <a:avLst/>
          </a:prstGeom>
        </p:spPr>
        <p:txBody>
          <a:bodyPr vert="horz" lIns="91440" tIns="45720" rIns="91440" bIns="45720" rtlCol="0" anchor="b"/>
          <a:lstStyle>
            <a:lvl1pPr algn="r">
              <a:defRPr sz="1050">
                <a:solidFill>
                  <a:srgbClr val="002060"/>
                </a:solidFill>
                <a:latin typeface="Arial" panose="020B0604020202020204" pitchFamily="34" charset="0"/>
                <a:cs typeface="Arial" panose="020B0604020202020204" pitchFamily="34" charset="0"/>
              </a:defRPr>
            </a:lvl1pPr>
          </a:lstStyle>
          <a:p>
            <a:fld id="{54FDDBC7-B105-425F-81BD-C28BC924DA8E}" type="datetime1">
              <a:rPr lang="en-US" smtClean="0"/>
              <a:t>3/31/2022</a:t>
            </a:fld>
            <a:endParaRPr lang="en-US" dirty="0"/>
          </a:p>
        </p:txBody>
      </p:sp>
    </p:spTree>
    <p:extLst>
      <p:ext uri="{BB962C8B-B14F-4D97-AF65-F5344CB8AC3E}">
        <p14:creationId xmlns:p14="http://schemas.microsoft.com/office/powerpoint/2010/main" val="28465689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914400" rtl="0" eaLnBrk="1" latinLnBrk="0" hangingPunct="1">
        <a:spcBef>
          <a:spcPct val="0"/>
        </a:spcBef>
        <a:buNone/>
        <a:defRPr sz="3600" b="1" kern="1200" cap="none" spc="-100" baseline="0">
          <a:ln>
            <a:noFill/>
          </a:ln>
          <a:solidFill>
            <a:srgbClr val="2F5E20"/>
          </a:solidFill>
          <a:effectLst/>
          <a:latin typeface="Arial" panose="020B0604020202020204" pitchFamily="34" charset="0"/>
          <a:ea typeface="+mj-ea"/>
          <a:cs typeface="Arial" panose="020B060402020202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002060"/>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81673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Lst>
  <p:txStyles>
    <p:titleStyle>
      <a:lvl1pPr algn="ctr" defTabSz="816398" rtl="0" eaLnBrk="1" latinLnBrk="0" hangingPunct="1">
        <a:spcBef>
          <a:spcPct val="0"/>
        </a:spcBef>
        <a:buNone/>
        <a:defRPr sz="3938" kern="1200">
          <a:solidFill>
            <a:schemeClr val="tx1"/>
          </a:solidFill>
          <a:latin typeface="+mj-lt"/>
          <a:ea typeface="+mj-ea"/>
          <a:cs typeface="+mj-cs"/>
        </a:defRPr>
      </a:lvl1pPr>
    </p:titleStyle>
    <p:bodyStyle>
      <a:lvl1pPr marL="306149" indent="-306149" algn="l" defTabSz="816398" rtl="0" eaLnBrk="1" latinLnBrk="0" hangingPunct="1">
        <a:spcBef>
          <a:spcPct val="20000"/>
        </a:spcBef>
        <a:buFont typeface="Arial" pitchFamily="34" charset="0"/>
        <a:buChar char="•"/>
        <a:defRPr sz="2849" kern="1200">
          <a:solidFill>
            <a:schemeClr val="tx1"/>
          </a:solidFill>
          <a:latin typeface="+mn-lt"/>
          <a:ea typeface="+mn-ea"/>
          <a:cs typeface="+mn-cs"/>
        </a:defRPr>
      </a:lvl1pPr>
      <a:lvl2pPr marL="663323" indent="-255125" algn="l" defTabSz="816398" rtl="0" eaLnBrk="1" latinLnBrk="0" hangingPunct="1">
        <a:spcBef>
          <a:spcPct val="20000"/>
        </a:spcBef>
        <a:buFont typeface="Arial" pitchFamily="34" charset="0"/>
        <a:buChar char="–"/>
        <a:defRPr sz="2512" kern="1200">
          <a:solidFill>
            <a:schemeClr val="tx1"/>
          </a:solidFill>
          <a:latin typeface="+mn-lt"/>
          <a:ea typeface="+mn-ea"/>
          <a:cs typeface="+mn-cs"/>
        </a:defRPr>
      </a:lvl2pPr>
      <a:lvl3pPr marL="1020497" indent="-204100" algn="l" defTabSz="816398" rtl="0" eaLnBrk="1" latinLnBrk="0" hangingPunct="1">
        <a:spcBef>
          <a:spcPct val="20000"/>
        </a:spcBef>
        <a:buFont typeface="Arial" pitchFamily="34" charset="0"/>
        <a:buChar char="•"/>
        <a:defRPr sz="2138" kern="1200">
          <a:solidFill>
            <a:schemeClr val="tx1"/>
          </a:solidFill>
          <a:latin typeface="+mn-lt"/>
          <a:ea typeface="+mn-ea"/>
          <a:cs typeface="+mn-cs"/>
        </a:defRPr>
      </a:lvl3pPr>
      <a:lvl4pPr marL="1428696"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6895"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5094"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92"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491"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690"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98" rtl="0" eaLnBrk="1" latinLnBrk="0" hangingPunct="1">
        <a:defRPr sz="1613" kern="1200">
          <a:solidFill>
            <a:schemeClr val="tx1"/>
          </a:solidFill>
          <a:latin typeface="+mn-lt"/>
          <a:ea typeface="+mn-ea"/>
          <a:cs typeface="+mn-cs"/>
        </a:defRPr>
      </a:lvl1pPr>
      <a:lvl2pPr marL="408199" algn="l" defTabSz="816398" rtl="0" eaLnBrk="1" latinLnBrk="0" hangingPunct="1">
        <a:defRPr sz="1613" kern="1200">
          <a:solidFill>
            <a:schemeClr val="tx1"/>
          </a:solidFill>
          <a:latin typeface="+mn-lt"/>
          <a:ea typeface="+mn-ea"/>
          <a:cs typeface="+mn-cs"/>
        </a:defRPr>
      </a:lvl2pPr>
      <a:lvl3pPr marL="816398" algn="l" defTabSz="816398" rtl="0" eaLnBrk="1" latinLnBrk="0" hangingPunct="1">
        <a:defRPr sz="1613" kern="1200">
          <a:solidFill>
            <a:schemeClr val="tx1"/>
          </a:solidFill>
          <a:latin typeface="+mn-lt"/>
          <a:ea typeface="+mn-ea"/>
          <a:cs typeface="+mn-cs"/>
        </a:defRPr>
      </a:lvl3pPr>
      <a:lvl4pPr marL="1224596" algn="l" defTabSz="816398" rtl="0" eaLnBrk="1" latinLnBrk="0" hangingPunct="1">
        <a:defRPr sz="1613" kern="1200">
          <a:solidFill>
            <a:schemeClr val="tx1"/>
          </a:solidFill>
          <a:latin typeface="+mn-lt"/>
          <a:ea typeface="+mn-ea"/>
          <a:cs typeface="+mn-cs"/>
        </a:defRPr>
      </a:lvl4pPr>
      <a:lvl5pPr marL="1632796" algn="l" defTabSz="816398" rtl="0" eaLnBrk="1" latinLnBrk="0" hangingPunct="1">
        <a:defRPr sz="1613" kern="1200">
          <a:solidFill>
            <a:schemeClr val="tx1"/>
          </a:solidFill>
          <a:latin typeface="+mn-lt"/>
          <a:ea typeface="+mn-ea"/>
          <a:cs typeface="+mn-cs"/>
        </a:defRPr>
      </a:lvl5pPr>
      <a:lvl6pPr marL="2040995" algn="l" defTabSz="816398" rtl="0" eaLnBrk="1" latinLnBrk="0" hangingPunct="1">
        <a:defRPr sz="1613" kern="1200">
          <a:solidFill>
            <a:schemeClr val="tx1"/>
          </a:solidFill>
          <a:latin typeface="+mn-lt"/>
          <a:ea typeface="+mn-ea"/>
          <a:cs typeface="+mn-cs"/>
        </a:defRPr>
      </a:lvl6pPr>
      <a:lvl7pPr marL="2449193" algn="l" defTabSz="816398" rtl="0" eaLnBrk="1" latinLnBrk="0" hangingPunct="1">
        <a:defRPr sz="1613" kern="1200">
          <a:solidFill>
            <a:schemeClr val="tx1"/>
          </a:solidFill>
          <a:latin typeface="+mn-lt"/>
          <a:ea typeface="+mn-ea"/>
          <a:cs typeface="+mn-cs"/>
        </a:defRPr>
      </a:lvl7pPr>
      <a:lvl8pPr marL="2857391" algn="l" defTabSz="816398" rtl="0" eaLnBrk="1" latinLnBrk="0" hangingPunct="1">
        <a:defRPr sz="1613" kern="1200">
          <a:solidFill>
            <a:schemeClr val="tx1"/>
          </a:solidFill>
          <a:latin typeface="+mn-lt"/>
          <a:ea typeface="+mn-ea"/>
          <a:cs typeface="+mn-cs"/>
        </a:defRPr>
      </a:lvl8pPr>
      <a:lvl9pPr marL="3265590" algn="l" defTabSz="816398" rtl="0" eaLnBrk="1" latinLnBrk="0" hangingPunct="1">
        <a:defRPr sz="1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hyperlink" Target="http://www.pngall.com/umbrella-png" TargetMode="External"/><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7977" y="1140942"/>
            <a:ext cx="7543800" cy="1150293"/>
          </a:xfrm>
        </p:spPr>
        <p:txBody>
          <a:bodyPr/>
          <a:lstStyle/>
          <a:p>
            <a:r>
              <a:rPr lang="en-US" sz="3200" dirty="0">
                <a:solidFill>
                  <a:schemeClr val="tx1">
                    <a:lumMod val="50000"/>
                  </a:schemeClr>
                </a:solidFill>
              </a:rPr>
              <a:t>We’ll be starting shortly...</a:t>
            </a:r>
          </a:p>
        </p:txBody>
      </p:sp>
      <p:sp>
        <p:nvSpPr>
          <p:cNvPr id="3" name="Subtitle 2"/>
          <p:cNvSpPr>
            <a:spLocks noGrp="1"/>
          </p:cNvSpPr>
          <p:nvPr>
            <p:ph type="subTitle" idx="1"/>
          </p:nvPr>
        </p:nvSpPr>
        <p:spPr>
          <a:xfrm>
            <a:off x="729048" y="3299253"/>
            <a:ext cx="6781800" cy="1066800"/>
          </a:xfrm>
        </p:spPr>
        <p:txBody>
          <a:bodyPr>
            <a:normAutofit/>
          </a:bodyPr>
          <a:lstStyle/>
          <a:p>
            <a:pPr algn="ctr"/>
            <a:r>
              <a:rPr lang="en-US" b="1" dirty="0"/>
              <a:t>Regional Workforce Alliance</a:t>
            </a:r>
          </a:p>
          <a:p>
            <a:pPr algn="ctr"/>
            <a:r>
              <a:rPr lang="en-US" b="1" dirty="0"/>
              <a:t>Quarter 1</a:t>
            </a:r>
          </a:p>
        </p:txBody>
      </p:sp>
      <p:sp>
        <p:nvSpPr>
          <p:cNvPr id="4" name="Google Shape;100;p20">
            <a:extLst>
              <a:ext uri="{FF2B5EF4-FFF2-40B4-BE49-F238E27FC236}">
                <a16:creationId xmlns:a16="http://schemas.microsoft.com/office/drawing/2014/main" id="{2701B1F1-1806-462B-A203-769E1A2A8617}"/>
              </a:ext>
            </a:extLst>
          </p:cNvPr>
          <p:cNvSpPr txBox="1">
            <a:spLocks/>
          </p:cNvSpPr>
          <p:nvPr/>
        </p:nvSpPr>
        <p:spPr>
          <a:xfrm>
            <a:off x="729048" y="4609069"/>
            <a:ext cx="7053649" cy="2005914"/>
          </a:xfrm>
          <a:prstGeom prst="rect">
            <a:avLst/>
          </a:prstGeom>
          <a:solidFill>
            <a:schemeClr val="tx1">
              <a:lumMod val="50000"/>
            </a:schemeClr>
          </a:solidFill>
          <a:ln>
            <a:noFill/>
          </a:ln>
        </p:spPr>
        <p:txBody>
          <a:bodyPr spcFirstLastPara="1" wrap="square" lIns="91425" tIns="91425" rIns="91425" bIns="91425" anchor="t" anchorCtr="0">
            <a:noAutofit/>
          </a:bodyPr>
          <a:lstStyle>
            <a:lvl1pPr marL="3429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002060"/>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lnSpc>
                <a:spcPct val="90000"/>
              </a:lnSpc>
              <a:spcBef>
                <a:spcPts val="1000"/>
              </a:spcBef>
              <a:buClr>
                <a:schemeClr val="dk1"/>
              </a:buClr>
              <a:buSzPts val="1400"/>
              <a:buFont typeface="Arial"/>
              <a:buNone/>
            </a:pPr>
            <a:r>
              <a:rPr lang="en-US" sz="2000" b="1" u="sng" dirty="0">
                <a:solidFill>
                  <a:srgbClr val="FFFFFF"/>
                </a:solidFill>
                <a:latin typeface="Arial"/>
                <a:ea typeface="Arial"/>
                <a:cs typeface="Arial"/>
                <a:sym typeface="Arial"/>
              </a:rPr>
              <a:t>Note to Participants:</a:t>
            </a:r>
          </a:p>
          <a:p>
            <a:pPr marL="0" indent="0" algn="ctr">
              <a:spcBef>
                <a:spcPts val="2000"/>
              </a:spcBef>
              <a:buClr>
                <a:schemeClr val="dk1"/>
              </a:buClr>
              <a:buSzPts val="1400"/>
              <a:buFont typeface="Arial"/>
              <a:buNone/>
            </a:pPr>
            <a:r>
              <a:rPr lang="en-US" dirty="0">
                <a:solidFill>
                  <a:srgbClr val="FFFFFF"/>
                </a:solidFill>
                <a:latin typeface="Arial"/>
                <a:ea typeface="Arial"/>
                <a:cs typeface="Arial"/>
                <a:sym typeface="Arial"/>
              </a:rPr>
              <a:t>If you experience any difficulty connecting via </a:t>
            </a:r>
            <a:r>
              <a:rPr lang="en-US" dirty="0">
                <a:solidFill>
                  <a:srgbClr val="FFFFFF"/>
                </a:solidFill>
              </a:rPr>
              <a:t>Zoom</a:t>
            </a:r>
            <a:r>
              <a:rPr lang="en-US" dirty="0">
                <a:solidFill>
                  <a:srgbClr val="FFFFFF"/>
                </a:solidFill>
                <a:latin typeface="Arial"/>
                <a:ea typeface="Arial"/>
                <a:cs typeface="Arial"/>
                <a:sym typeface="Arial"/>
              </a:rPr>
              <a:t> at any time during the webinar please contact Wendy Angel at:</a:t>
            </a:r>
          </a:p>
          <a:p>
            <a:pPr marL="0" indent="0" algn="ctr">
              <a:spcBef>
                <a:spcPts val="2000"/>
              </a:spcBef>
              <a:buClr>
                <a:schemeClr val="dk1"/>
              </a:buClr>
              <a:buSzPts val="1400"/>
              <a:buFont typeface="Arial"/>
              <a:buNone/>
            </a:pPr>
            <a:r>
              <a:rPr lang="en-US" dirty="0">
                <a:solidFill>
                  <a:srgbClr val="FFFFFF"/>
                </a:solidFill>
                <a:latin typeface="Arial"/>
                <a:ea typeface="Arial"/>
                <a:cs typeface="Arial"/>
                <a:sym typeface="Arial"/>
              </a:rPr>
              <a:t>wangel@emeraldcities.org</a:t>
            </a:r>
          </a:p>
          <a:p>
            <a:pPr marL="0" indent="0" algn="ctr">
              <a:lnSpc>
                <a:spcPct val="90000"/>
              </a:lnSpc>
              <a:spcBef>
                <a:spcPts val="1000"/>
              </a:spcBef>
              <a:buClr>
                <a:schemeClr val="dk1"/>
              </a:buClr>
              <a:buSzPts val="1400"/>
              <a:buFont typeface="Arial"/>
              <a:buNone/>
            </a:pPr>
            <a:endParaRPr lang="en-US" u="sng" dirty="0">
              <a:solidFill>
                <a:srgbClr val="FFFFFF"/>
              </a:solidFill>
              <a:latin typeface="Arial"/>
              <a:ea typeface="Arial"/>
              <a:cs typeface="Arial"/>
              <a:sym typeface="Arial"/>
            </a:endParaRPr>
          </a:p>
          <a:p>
            <a:pPr marL="0" indent="0" algn="ctr">
              <a:lnSpc>
                <a:spcPct val="90000"/>
              </a:lnSpc>
              <a:spcBef>
                <a:spcPts val="1000"/>
              </a:spcBef>
              <a:buClr>
                <a:schemeClr val="dk1"/>
              </a:buClr>
              <a:buSzPts val="1400"/>
              <a:buFont typeface="Arial"/>
              <a:buNone/>
            </a:pPr>
            <a:endParaRPr lang="en-US" dirty="0">
              <a:solidFill>
                <a:schemeClr val="dk2"/>
              </a:solidFill>
              <a:latin typeface="Avenir"/>
              <a:ea typeface="Avenir"/>
              <a:cs typeface="Avenir"/>
              <a:sym typeface="Avenir"/>
            </a:endParaRPr>
          </a:p>
        </p:txBody>
      </p:sp>
    </p:spTree>
    <p:extLst>
      <p:ext uri="{BB962C8B-B14F-4D97-AF65-F5344CB8AC3E}">
        <p14:creationId xmlns:p14="http://schemas.microsoft.com/office/powerpoint/2010/main" val="396819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r>
              <a:rPr lang="en-US" sz="2800" dirty="0"/>
              <a:t>EDA Good Jobs Challenge Grant Proposal</a:t>
            </a:r>
          </a:p>
        </p:txBody>
      </p:sp>
    </p:spTree>
    <p:extLst>
      <p:ext uri="{BB962C8B-B14F-4D97-AF65-F5344CB8AC3E}">
        <p14:creationId xmlns:p14="http://schemas.microsoft.com/office/powerpoint/2010/main" val="177825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2C9FD75D-36FA-4D3B-AC24-982A2D95451F}"/>
              </a:ext>
            </a:extLst>
          </p:cNvPr>
          <p:cNvSpPr>
            <a:spLocks noChangeArrowheads="1"/>
          </p:cNvSpPr>
          <p:nvPr/>
        </p:nvSpPr>
        <p:spPr bwMode="auto">
          <a:xfrm flipV="1">
            <a:off x="0" y="-2"/>
            <a:ext cx="9143999" cy="4088942"/>
          </a:xfrm>
          <a:prstGeom prst="rect">
            <a:avLst/>
          </a:prstGeom>
          <a:solidFill>
            <a:srgbClr val="F37158">
              <a:alpha val="90000"/>
            </a:srgbClr>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pic>
        <p:nvPicPr>
          <p:cNvPr id="5" name="Picture Placeholder 4">
            <a:extLst>
              <a:ext uri="{FF2B5EF4-FFF2-40B4-BE49-F238E27FC236}">
                <a16:creationId xmlns:a16="http://schemas.microsoft.com/office/drawing/2014/main" id="{2DC69FB9-777A-0147-A09E-DE33A8B7A371}"/>
              </a:ext>
            </a:extLst>
          </p:cNvPr>
          <p:cNvPicPr>
            <a:picLocks noGrp="1" noChangeAspect="1"/>
          </p:cNvPicPr>
          <p:nvPr>
            <p:ph type="pic" sz="quarter" idx="10"/>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1" t="6278" r="161"/>
          <a:stretch/>
        </p:blipFill>
        <p:spPr>
          <a:xfrm>
            <a:off x="2048217" y="4088943"/>
            <a:ext cx="4736296" cy="2496594"/>
          </a:xfrm>
        </p:spPr>
      </p:pic>
      <p:pic>
        <p:nvPicPr>
          <p:cNvPr id="9" name="Picture 8" descr="People in a office discussing work over a laptop">
            <a:extLst>
              <a:ext uri="{FF2B5EF4-FFF2-40B4-BE49-F238E27FC236}">
                <a16:creationId xmlns:a16="http://schemas.microsoft.com/office/drawing/2014/main" id="{3D41D5F5-8481-4020-BD19-221DD4AA2FB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6507" t="8149" r="20845"/>
          <a:stretch/>
        </p:blipFill>
        <p:spPr>
          <a:xfrm>
            <a:off x="5967797" y="4088943"/>
            <a:ext cx="3176201" cy="2496594"/>
          </a:xfrm>
          <a:prstGeom prst="rect">
            <a:avLst/>
          </a:prstGeom>
        </p:spPr>
      </p:pic>
      <p:pic>
        <p:nvPicPr>
          <p:cNvPr id="11" name="Picture 10" descr="Persons talking to each other">
            <a:extLst>
              <a:ext uri="{FF2B5EF4-FFF2-40B4-BE49-F238E27FC236}">
                <a16:creationId xmlns:a16="http://schemas.microsoft.com/office/drawing/2014/main" id="{4806275F-D10C-47C8-A3EC-DA8435B4756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1" r="31281" b="15038"/>
          <a:stretch/>
        </p:blipFill>
        <p:spPr>
          <a:xfrm>
            <a:off x="0" y="4088944"/>
            <a:ext cx="3028950" cy="2496593"/>
          </a:xfrm>
          <a:prstGeom prst="rect">
            <a:avLst/>
          </a:prstGeom>
        </p:spPr>
      </p:pic>
      <p:sp>
        <p:nvSpPr>
          <p:cNvPr id="3" name="TextBox 2">
            <a:extLst>
              <a:ext uri="{FF2B5EF4-FFF2-40B4-BE49-F238E27FC236}">
                <a16:creationId xmlns:a16="http://schemas.microsoft.com/office/drawing/2014/main" id="{556834D2-B8FB-C342-8AA3-93652B252C0E}"/>
              </a:ext>
            </a:extLst>
          </p:cNvPr>
          <p:cNvSpPr txBox="1"/>
          <p:nvPr/>
        </p:nvSpPr>
        <p:spPr>
          <a:xfrm>
            <a:off x="1" y="1372842"/>
            <a:ext cx="9143999" cy="1285708"/>
          </a:xfrm>
          <a:prstGeom prst="rect">
            <a:avLst/>
          </a:prstGeom>
          <a:noFill/>
        </p:spPr>
        <p:txBody>
          <a:bodyPr wrap="square" rtlCol="0">
            <a:noAutofit/>
          </a:bodyPr>
          <a:lstStyle/>
          <a:p>
            <a:pPr algn="ctr" defTabSz="816479">
              <a:lnSpc>
                <a:spcPts val="4650"/>
              </a:lnSpc>
            </a:pPr>
            <a:r>
              <a:rPr lang="en-US" sz="4500" b="1" dirty="0">
                <a:solidFill>
                  <a:prstClr val="white"/>
                </a:solidFill>
                <a:latin typeface="Roboto" panose="02000000000000000000" pitchFamily="2" charset="0"/>
                <a:ea typeface="Roboto" panose="02000000000000000000" pitchFamily="2" charset="0"/>
                <a:cs typeface="Times New Roman" panose="02020603050405020304" pitchFamily="18" charset="0"/>
              </a:rPr>
              <a:t>Southern California</a:t>
            </a:r>
            <a:br>
              <a:rPr lang="en-US" sz="4500" b="1" dirty="0">
                <a:solidFill>
                  <a:prstClr val="white"/>
                </a:solidFill>
                <a:latin typeface="Roboto" panose="02000000000000000000" pitchFamily="2" charset="0"/>
                <a:ea typeface="Roboto" panose="02000000000000000000" pitchFamily="2" charset="0"/>
                <a:cs typeface="Times New Roman" panose="02020603050405020304" pitchFamily="18" charset="0"/>
              </a:rPr>
            </a:br>
            <a:r>
              <a:rPr lang="en-US" sz="4500" b="1" dirty="0">
                <a:solidFill>
                  <a:prstClr val="white"/>
                </a:solidFill>
                <a:latin typeface="Roboto" panose="02000000000000000000" pitchFamily="2" charset="0"/>
                <a:ea typeface="Roboto" panose="02000000000000000000" pitchFamily="2" charset="0"/>
                <a:cs typeface="Times New Roman" panose="02020603050405020304" pitchFamily="18" charset="0"/>
              </a:rPr>
              <a:t>GREEN Careers Accelerator</a:t>
            </a:r>
          </a:p>
        </p:txBody>
      </p:sp>
      <p:sp>
        <p:nvSpPr>
          <p:cNvPr id="8" name="TextBox 7">
            <a:extLst>
              <a:ext uri="{FF2B5EF4-FFF2-40B4-BE49-F238E27FC236}">
                <a16:creationId xmlns:a16="http://schemas.microsoft.com/office/drawing/2014/main" id="{F7538A9F-2AFF-2348-BF49-6B02963E1906}"/>
              </a:ext>
            </a:extLst>
          </p:cNvPr>
          <p:cNvSpPr txBox="1"/>
          <p:nvPr/>
        </p:nvSpPr>
        <p:spPr>
          <a:xfrm>
            <a:off x="1" y="2658549"/>
            <a:ext cx="9144000" cy="541851"/>
          </a:xfrm>
          <a:prstGeom prst="rect">
            <a:avLst/>
          </a:prstGeom>
          <a:noFill/>
        </p:spPr>
        <p:txBody>
          <a:bodyPr wrap="square" rtlCol="0">
            <a:noAutofit/>
          </a:bodyPr>
          <a:lstStyle/>
          <a:p>
            <a:pPr algn="ctr" defTabSz="816479"/>
            <a:r>
              <a:rPr lang="en-US" sz="2325" i="1" dirty="0">
                <a:solidFill>
                  <a:prstClr val="white"/>
                </a:solidFill>
                <a:latin typeface="Roboto" panose="02000000000000000000" pitchFamily="2" charset="0"/>
                <a:ea typeface="Roboto" panose="02000000000000000000" pitchFamily="2" charset="0"/>
                <a:cs typeface="Times New Roman" panose="02020603050405020304" pitchFamily="18" charset="0"/>
              </a:rPr>
              <a:t>Equip, Connect, Employ</a:t>
            </a:r>
            <a:endParaRPr lang="en-US" sz="2325" i="1" dirty="0">
              <a:solidFill>
                <a:prstClr val="white"/>
              </a:solidFill>
              <a:latin typeface="Roboto" panose="02000000000000000000" pitchFamily="2" charset="0"/>
              <a:ea typeface="Roboto" panose="02000000000000000000" pitchFamily="2" charset="0"/>
            </a:endParaRPr>
          </a:p>
        </p:txBody>
      </p:sp>
      <p:pic>
        <p:nvPicPr>
          <p:cNvPr id="7" name="Picture 6" descr="Logo, calendar&#10;&#10;Description automatically generated">
            <a:extLst>
              <a:ext uri="{FF2B5EF4-FFF2-40B4-BE49-F238E27FC236}">
                <a16:creationId xmlns:a16="http://schemas.microsoft.com/office/drawing/2014/main" id="{283E92EB-803A-934E-8DDB-6D5979608A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50040" y="5764273"/>
            <a:ext cx="796862" cy="796862"/>
          </a:xfrm>
          <a:prstGeom prst="rect">
            <a:avLst/>
          </a:prstGeom>
        </p:spPr>
      </p:pic>
      <p:sp>
        <p:nvSpPr>
          <p:cNvPr id="17" name="Rectangle 8">
            <a:extLst>
              <a:ext uri="{FF2B5EF4-FFF2-40B4-BE49-F238E27FC236}">
                <a16:creationId xmlns:a16="http://schemas.microsoft.com/office/drawing/2014/main" id="{F7BFD6B7-C8D6-3A45-892B-F466DCD8B8B0}"/>
              </a:ext>
            </a:extLst>
          </p:cNvPr>
          <p:cNvSpPr>
            <a:spLocks noChangeArrowheads="1"/>
          </p:cNvSpPr>
          <p:nvPr/>
        </p:nvSpPr>
        <p:spPr bwMode="auto">
          <a:xfrm flipV="1">
            <a:off x="0" y="6585539"/>
            <a:ext cx="8686265" cy="266070"/>
          </a:xfrm>
          <a:prstGeom prst="rect">
            <a:avLst/>
          </a:prstGeom>
          <a:solidFill>
            <a:srgbClr val="F37158">
              <a:alpha val="90000"/>
            </a:srgbClr>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0"/>
            <a:ext cx="9143977" cy="6857999"/>
          </a:xfrm>
          <a:prstGeom prst="rect">
            <a:avLst/>
          </a:prstGeom>
          <a:solidFill>
            <a:srgbClr val="F37158"/>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18" name="Rectangle 8">
            <a:extLst>
              <a:ext uri="{FF2B5EF4-FFF2-40B4-BE49-F238E27FC236}">
                <a16:creationId xmlns:a16="http://schemas.microsoft.com/office/drawing/2014/main" id="{22E27FA5-2E33-EE4C-8E1E-EE674FAF2106}"/>
              </a:ext>
            </a:extLst>
          </p:cNvPr>
          <p:cNvSpPr>
            <a:spLocks noChangeArrowheads="1"/>
          </p:cNvSpPr>
          <p:nvPr/>
        </p:nvSpPr>
        <p:spPr bwMode="auto">
          <a:xfrm flipV="1">
            <a:off x="0" y="6591929"/>
            <a:ext cx="8686265" cy="266070"/>
          </a:xfrm>
          <a:prstGeom prst="rect">
            <a:avLst/>
          </a:prstGeom>
          <a:solidFill>
            <a:schemeClr val="bg1"/>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198" name="Rectangle 8"/>
          <p:cNvSpPr>
            <a:spLocks noChangeArrowheads="1"/>
          </p:cNvSpPr>
          <p:nvPr/>
        </p:nvSpPr>
        <p:spPr bwMode="auto">
          <a:xfrm>
            <a:off x="486307" y="2046990"/>
            <a:ext cx="2714272" cy="32566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816479">
              <a:lnSpc>
                <a:spcPct val="150000"/>
              </a:lnSpc>
            </a:pPr>
            <a:r>
              <a:rPr lang="en-US" sz="1350" dirty="0">
                <a:solidFill>
                  <a:srgbClr val="FFFFFF"/>
                </a:solidFill>
                <a:latin typeface="Roboto Light" pitchFamily="2" charset="0"/>
                <a:cs typeface="Arial" pitchFamily="34" charset="0"/>
              </a:rPr>
              <a:t>The </a:t>
            </a:r>
            <a:r>
              <a:rPr lang="en-US" sz="1350" b="1" dirty="0">
                <a:solidFill>
                  <a:srgbClr val="FFFFFF"/>
                </a:solidFill>
                <a:latin typeface="Roboto" panose="02000000000000000000" pitchFamily="2" charset="0"/>
                <a:ea typeface="Roboto" panose="02000000000000000000" pitchFamily="2" charset="0"/>
                <a:cs typeface="Arial" pitchFamily="34" charset="0"/>
              </a:rPr>
              <a:t>U.S. Economic Development Administration’s American Rescue Plan Good Jobs Challenge </a:t>
            </a:r>
            <a:r>
              <a:rPr lang="en-US" sz="1350" dirty="0">
                <a:solidFill>
                  <a:srgbClr val="FFFFFF"/>
                </a:solidFill>
                <a:latin typeface="Roboto Light" pitchFamily="2" charset="0"/>
                <a:cs typeface="Arial" pitchFamily="34" charset="0"/>
              </a:rPr>
              <a:t>aims to get Americans back to work by building and strengthening systems and </a:t>
            </a:r>
            <a:r>
              <a:rPr lang="en-US" sz="1350" b="1" dirty="0">
                <a:solidFill>
                  <a:srgbClr val="FFFFFF"/>
                </a:solidFill>
                <a:latin typeface="Roboto" panose="02000000000000000000" pitchFamily="2" charset="0"/>
                <a:ea typeface="Roboto" panose="02000000000000000000" pitchFamily="2" charset="0"/>
                <a:cs typeface="Arial" pitchFamily="34" charset="0"/>
              </a:rPr>
              <a:t>partnerships</a:t>
            </a:r>
            <a:r>
              <a:rPr lang="en-US" sz="1350" dirty="0">
                <a:solidFill>
                  <a:srgbClr val="FFFFFF"/>
                </a:solidFill>
                <a:latin typeface="Roboto Light" pitchFamily="2" charset="0"/>
                <a:cs typeface="Arial" pitchFamily="34" charset="0"/>
              </a:rPr>
              <a:t> that </a:t>
            </a:r>
            <a:r>
              <a:rPr lang="en-US" sz="1350" b="1" dirty="0">
                <a:solidFill>
                  <a:srgbClr val="FFFFFF"/>
                </a:solidFill>
                <a:latin typeface="Roboto" panose="02000000000000000000" pitchFamily="2" charset="0"/>
                <a:ea typeface="Roboto" panose="02000000000000000000" pitchFamily="2" charset="0"/>
                <a:cs typeface="Arial" pitchFamily="34" charset="0"/>
              </a:rPr>
              <a:t>bring together employers </a:t>
            </a:r>
            <a:r>
              <a:rPr lang="en-US" sz="1350" dirty="0">
                <a:solidFill>
                  <a:srgbClr val="FFFFFF"/>
                </a:solidFill>
                <a:latin typeface="Roboto Light" pitchFamily="2" charset="0"/>
                <a:cs typeface="Arial" pitchFamily="34" charset="0"/>
              </a:rPr>
              <a:t>who have hiring needs with other key entities to </a:t>
            </a:r>
            <a:r>
              <a:rPr lang="en-US" sz="1350" b="1" dirty="0">
                <a:solidFill>
                  <a:srgbClr val="FFFFFF"/>
                </a:solidFill>
                <a:latin typeface="Roboto" panose="02000000000000000000" pitchFamily="2" charset="0"/>
                <a:ea typeface="Roboto" panose="02000000000000000000" pitchFamily="2" charset="0"/>
                <a:cs typeface="Arial" pitchFamily="34" charset="0"/>
              </a:rPr>
              <a:t>train workers </a:t>
            </a:r>
            <a:r>
              <a:rPr lang="en-US" sz="1350" dirty="0">
                <a:solidFill>
                  <a:srgbClr val="FFFFFF"/>
                </a:solidFill>
                <a:latin typeface="Roboto Light" pitchFamily="2" charset="0"/>
                <a:cs typeface="Arial" pitchFamily="34" charset="0"/>
              </a:rPr>
              <a:t>with in-demand skills that lead to good-paying jobs.</a:t>
            </a:r>
          </a:p>
        </p:txBody>
      </p:sp>
      <p:sp>
        <p:nvSpPr>
          <p:cNvPr id="204" name="Line 49"/>
          <p:cNvSpPr>
            <a:spLocks noChangeShapeType="1"/>
          </p:cNvSpPr>
          <p:nvPr/>
        </p:nvSpPr>
        <p:spPr bwMode="auto">
          <a:xfrm>
            <a:off x="4400572" y="1828800"/>
            <a:ext cx="4743404" cy="0"/>
          </a:xfrm>
          <a:prstGeom prst="line">
            <a:avLst/>
          </a:prstGeom>
          <a:noFill/>
          <a:ln w="19050" cap="flat">
            <a:solidFill>
              <a:srgbClr val="FFFFFF"/>
            </a:solidFill>
            <a:prstDash val="solid"/>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206" name="Rectangle 8"/>
          <p:cNvSpPr>
            <a:spLocks noChangeArrowheads="1"/>
          </p:cNvSpPr>
          <p:nvPr/>
        </p:nvSpPr>
        <p:spPr bwMode="auto">
          <a:xfrm>
            <a:off x="4400550" y="4057653"/>
            <a:ext cx="4285715" cy="1657347"/>
          </a:xfrm>
          <a:prstGeom prst="rect">
            <a:avLst/>
          </a:prstGeom>
          <a:noFill/>
          <a:ln w="9525">
            <a:noFill/>
            <a:miter lim="800000"/>
            <a:headEnd/>
            <a:tailEnd/>
          </a:ln>
        </p:spPr>
        <p:txBody>
          <a:bodyPr vert="horz" wrap="square" lIns="0" tIns="68580" rIns="0" bIns="0" numCol="1" anchor="t" anchorCtr="0" compatLnSpc="1">
            <a:prstTxWarp prst="textNoShape">
              <a:avLst/>
            </a:prstTxWarp>
            <a:noAutofit/>
          </a:bodyPr>
          <a:lstStyle/>
          <a:p>
            <a:pPr defTabSz="342866" fontAlgn="base">
              <a:lnSpc>
                <a:spcPts val="1350"/>
              </a:lnSpc>
              <a:spcBef>
                <a:spcPct val="0"/>
              </a:spcBef>
              <a:spcAft>
                <a:spcPts val="675"/>
              </a:spcAft>
            </a:pPr>
            <a:r>
              <a:rPr lang="en-US" sz="1125" b="1" dirty="0">
                <a:solidFill>
                  <a:srgbClr val="FFFFFF"/>
                </a:solidFill>
                <a:latin typeface="Roboto" pitchFamily="2" charset="0"/>
                <a:ea typeface="Roboto" pitchFamily="2" charset="0"/>
                <a:cs typeface="Arial" pitchFamily="34" charset="0"/>
              </a:rPr>
              <a:t>Available Grant Funds</a:t>
            </a:r>
          </a:p>
          <a:p>
            <a:pPr marL="128575" indent="-128575" defTabSz="816479">
              <a:spcAft>
                <a:spcPts val="450"/>
              </a:spcAft>
              <a:buFont typeface="Arial" panose="020B0604020202020204" pitchFamily="34" charset="0"/>
              <a:buChar char="•"/>
            </a:pPr>
            <a:r>
              <a:rPr lang="en-US" sz="900" dirty="0">
                <a:solidFill>
                  <a:prstClr val="white"/>
                </a:solidFill>
                <a:latin typeface="Roboto" pitchFamily="2" charset="0"/>
                <a:ea typeface="Roboto" pitchFamily="2" charset="0"/>
                <a:cs typeface="Levenim MT" pitchFamily="2" charset="-79"/>
              </a:rPr>
              <a:t>$500M for the Good Jobs Challenge</a:t>
            </a:r>
          </a:p>
          <a:p>
            <a:pPr marL="128575" indent="-128575" defTabSz="816479">
              <a:spcAft>
                <a:spcPts val="450"/>
              </a:spcAft>
              <a:buFont typeface="Arial" panose="020B0604020202020204" pitchFamily="34" charset="0"/>
              <a:buChar char="•"/>
            </a:pPr>
            <a:r>
              <a:rPr lang="en-US" sz="900" dirty="0">
                <a:solidFill>
                  <a:prstClr val="white"/>
                </a:solidFill>
                <a:latin typeface="Roboto" pitchFamily="2" charset="0"/>
                <a:ea typeface="Roboto" pitchFamily="2" charset="0"/>
                <a:cs typeface="Levenim MT" pitchFamily="2" charset="-79"/>
              </a:rPr>
              <a:t>Awards: Between 25 and 50 awards at ~$5-25 million each</a:t>
            </a:r>
          </a:p>
          <a:p>
            <a:pPr marL="128575" indent="-128575" defTabSz="816479">
              <a:spcAft>
                <a:spcPts val="450"/>
              </a:spcAft>
              <a:buFont typeface="Arial" panose="020B0604020202020204" pitchFamily="34" charset="0"/>
              <a:buChar char="•"/>
            </a:pPr>
            <a:r>
              <a:rPr lang="en-US" sz="900" dirty="0">
                <a:solidFill>
                  <a:prstClr val="white"/>
                </a:solidFill>
                <a:latin typeface="Roboto" pitchFamily="2" charset="0"/>
                <a:ea typeface="Roboto" pitchFamily="2" charset="0"/>
                <a:cs typeface="Levenim MT" pitchFamily="2" charset="-79"/>
              </a:rPr>
              <a:t>Grant Rate: Projects will be funded at a 100% grant rate; projects that leverage other funds will be more competitive</a:t>
            </a:r>
          </a:p>
          <a:p>
            <a:pPr marL="128575" lvl="1" indent="-128575" defTabSz="816479">
              <a:spcAft>
                <a:spcPts val="450"/>
              </a:spcAft>
              <a:buFont typeface="Arial" panose="020B0604020202020204" pitchFamily="34" charset="0"/>
              <a:buChar char="•"/>
            </a:pPr>
            <a:r>
              <a:rPr lang="en-US" sz="900" dirty="0">
                <a:solidFill>
                  <a:prstClr val="white"/>
                </a:solidFill>
                <a:latin typeface="Roboto" pitchFamily="2" charset="0"/>
                <a:ea typeface="Roboto" pitchFamily="2" charset="0"/>
                <a:cs typeface="Levenim MT" pitchFamily="2" charset="-79"/>
              </a:rPr>
              <a:t>No match required</a:t>
            </a:r>
          </a:p>
          <a:p>
            <a:pPr marL="128575" indent="-128575" defTabSz="816479">
              <a:spcAft>
                <a:spcPts val="450"/>
              </a:spcAft>
              <a:buFont typeface="Arial" panose="020B0604020202020204" pitchFamily="34" charset="0"/>
              <a:buChar char="•"/>
            </a:pPr>
            <a:r>
              <a:rPr lang="en-US" sz="900" dirty="0">
                <a:solidFill>
                  <a:prstClr val="white"/>
                </a:solidFill>
                <a:latin typeface="Roboto" pitchFamily="2" charset="0"/>
                <a:ea typeface="Roboto" pitchFamily="2" charset="0"/>
                <a:cs typeface="Levenim MT" pitchFamily="2" charset="-79"/>
              </a:rPr>
              <a:t>Job Placement Priority: Applicants should secure placements for trainees into quality jobs</a:t>
            </a:r>
          </a:p>
        </p:txBody>
      </p:sp>
      <p:sp>
        <p:nvSpPr>
          <p:cNvPr id="213" name="Rectangle 7"/>
          <p:cNvSpPr>
            <a:spLocks noChangeArrowheads="1"/>
          </p:cNvSpPr>
          <p:nvPr/>
        </p:nvSpPr>
        <p:spPr bwMode="auto">
          <a:xfrm>
            <a:off x="445640" y="673654"/>
            <a:ext cx="3598742" cy="6232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866" fontAlgn="base">
              <a:spcBef>
                <a:spcPct val="0"/>
              </a:spcBef>
              <a:spcAft>
                <a:spcPct val="0"/>
              </a:spcAft>
            </a:pPr>
            <a:r>
              <a:rPr lang="en-US" sz="4050" b="1" dirty="0">
                <a:solidFill>
                  <a:prstClr val="white"/>
                </a:solidFill>
                <a:latin typeface="Roboto" panose="02000000000000000000" pitchFamily="2" charset="0"/>
                <a:ea typeface="Roboto" panose="02000000000000000000" pitchFamily="2" charset="0"/>
                <a:cs typeface="Arial" pitchFamily="34" charset="0"/>
              </a:rPr>
              <a:t>grant overview.</a:t>
            </a:r>
          </a:p>
        </p:txBody>
      </p:sp>
      <p:pic>
        <p:nvPicPr>
          <p:cNvPr id="1026" name="Picture 2" descr="Good Jobs Challenge Logo">
            <a:extLst>
              <a:ext uri="{FF2B5EF4-FFF2-40B4-BE49-F238E27FC236}">
                <a16:creationId xmlns:a16="http://schemas.microsoft.com/office/drawing/2014/main" id="{3E0DE49F-AE14-4121-A42E-9A2F73F6BE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3828" y="2491740"/>
            <a:ext cx="960120" cy="9601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1FB0B93F-A90D-4BD5-8459-A6F114F10CCD}"/>
              </a:ext>
            </a:extLst>
          </p:cNvPr>
          <p:cNvSpPr>
            <a:spLocks noChangeArrowheads="1"/>
          </p:cNvSpPr>
          <p:nvPr/>
        </p:nvSpPr>
        <p:spPr bwMode="auto">
          <a:xfrm>
            <a:off x="4400550" y="1943102"/>
            <a:ext cx="3143250" cy="2057397"/>
          </a:xfrm>
          <a:prstGeom prst="rect">
            <a:avLst/>
          </a:prstGeom>
          <a:noFill/>
          <a:ln w="9525">
            <a:noFill/>
            <a:miter lim="800000"/>
            <a:headEnd/>
            <a:tailEnd/>
          </a:ln>
        </p:spPr>
        <p:txBody>
          <a:bodyPr vert="horz" wrap="square" lIns="0" tIns="68580" rIns="0" bIns="0" numCol="1" anchor="t" anchorCtr="0" compatLnSpc="1">
            <a:prstTxWarp prst="textNoShape">
              <a:avLst/>
            </a:prstTxWarp>
            <a:noAutofit/>
          </a:bodyPr>
          <a:lstStyle/>
          <a:p>
            <a:pPr defTabSz="342866" fontAlgn="base">
              <a:lnSpc>
                <a:spcPts val="1350"/>
              </a:lnSpc>
              <a:spcBef>
                <a:spcPct val="0"/>
              </a:spcBef>
              <a:spcAft>
                <a:spcPts val="675"/>
              </a:spcAft>
            </a:pPr>
            <a:r>
              <a:rPr lang="en-US" sz="1125" b="1" dirty="0">
                <a:solidFill>
                  <a:srgbClr val="FFFFFF"/>
                </a:solidFill>
                <a:latin typeface="Roboto" pitchFamily="2" charset="0"/>
                <a:ea typeface="Roboto" pitchFamily="2" charset="0"/>
                <a:cs typeface="Arial" pitchFamily="34" charset="0"/>
              </a:rPr>
              <a:t>Purpose</a:t>
            </a:r>
            <a:endParaRPr lang="en-US" sz="900" dirty="0">
              <a:solidFill>
                <a:prstClr val="white"/>
              </a:solidFill>
              <a:latin typeface="Roboto" pitchFamily="2" charset="0"/>
              <a:ea typeface="Roboto" pitchFamily="2" charset="0"/>
              <a:cs typeface="Levenim MT" pitchFamily="2" charset="-79"/>
            </a:endParaRPr>
          </a:p>
          <a:p>
            <a:pPr defTabSz="816479">
              <a:lnSpc>
                <a:spcPts val="1350"/>
              </a:lnSpc>
              <a:spcAft>
                <a:spcPts val="675"/>
              </a:spcAft>
            </a:pPr>
            <a:r>
              <a:rPr lang="en-US" sz="900" dirty="0">
                <a:solidFill>
                  <a:prstClr val="white"/>
                </a:solidFill>
                <a:latin typeface="Roboto" pitchFamily="2" charset="0"/>
                <a:ea typeface="Roboto" pitchFamily="2" charset="0"/>
                <a:cs typeface="Levenim MT" pitchFamily="2" charset="-79"/>
              </a:rPr>
              <a:t>EDA is allocating $500 million to collaborative skills training systems and programs. EDA encourages efforts to </a:t>
            </a:r>
            <a:r>
              <a:rPr lang="en-US" sz="975" b="1" dirty="0">
                <a:solidFill>
                  <a:prstClr val="white"/>
                </a:solidFill>
                <a:latin typeface="Roboto" panose="02000000000000000000" pitchFamily="2" charset="0"/>
                <a:ea typeface="Roboto" panose="02000000000000000000" pitchFamily="2" charset="0"/>
                <a:cs typeface="Levenim MT" pitchFamily="2" charset="-79"/>
              </a:rPr>
              <a:t>reach historically underserved populations</a:t>
            </a:r>
            <a:r>
              <a:rPr lang="en-US" sz="975" dirty="0">
                <a:solidFill>
                  <a:prstClr val="white"/>
                </a:solidFill>
                <a:latin typeface="Roboto" pitchFamily="2" charset="0"/>
                <a:ea typeface="Roboto" pitchFamily="2" charset="0"/>
                <a:cs typeface="Levenim MT" pitchFamily="2" charset="-79"/>
              </a:rPr>
              <a:t> </a:t>
            </a:r>
            <a:r>
              <a:rPr lang="en-US" sz="900" dirty="0">
                <a:solidFill>
                  <a:prstClr val="white"/>
                </a:solidFill>
                <a:latin typeface="Roboto" pitchFamily="2" charset="0"/>
                <a:ea typeface="Roboto" pitchFamily="2" charset="0"/>
                <a:cs typeface="Levenim MT" pitchFamily="2" charset="-79"/>
              </a:rPr>
              <a:t>and areas, communities of color, women, and other groups facing labor market barriers*</a:t>
            </a:r>
          </a:p>
          <a:p>
            <a:pPr defTabSz="816479">
              <a:lnSpc>
                <a:spcPts val="1350"/>
              </a:lnSpc>
              <a:spcAft>
                <a:spcPts val="675"/>
              </a:spcAft>
            </a:pPr>
            <a:r>
              <a:rPr lang="en-US" sz="900" dirty="0">
                <a:solidFill>
                  <a:prstClr val="white"/>
                </a:solidFill>
                <a:latin typeface="Roboto" pitchFamily="2" charset="0"/>
                <a:ea typeface="Roboto" pitchFamily="2" charset="0"/>
                <a:cs typeface="Levenim MT" pitchFamily="2" charset="-79"/>
              </a:rPr>
              <a:t>These systems and partnerships will create and implement </a:t>
            </a:r>
            <a:r>
              <a:rPr lang="en-US" sz="975" b="1" dirty="0">
                <a:solidFill>
                  <a:prstClr val="white"/>
                </a:solidFill>
                <a:latin typeface="Roboto" panose="02000000000000000000" pitchFamily="2" charset="0"/>
                <a:ea typeface="Roboto" panose="02000000000000000000" pitchFamily="2" charset="0"/>
                <a:cs typeface="Levenim MT" pitchFamily="2" charset="-79"/>
              </a:rPr>
              <a:t>industry-led training programs</a:t>
            </a:r>
            <a:r>
              <a:rPr lang="en-US" sz="900" dirty="0">
                <a:solidFill>
                  <a:prstClr val="white"/>
                </a:solidFill>
                <a:latin typeface="Roboto" pitchFamily="2" charset="0"/>
                <a:ea typeface="Roboto" pitchFamily="2" charset="0"/>
                <a:cs typeface="Levenim MT" pitchFamily="2" charset="-79"/>
              </a:rPr>
              <a:t>, designed to provide skills for and </a:t>
            </a:r>
            <a:r>
              <a:rPr lang="en-US" sz="975" b="1" dirty="0">
                <a:solidFill>
                  <a:prstClr val="white"/>
                </a:solidFill>
                <a:latin typeface="Roboto" panose="02000000000000000000" pitchFamily="2" charset="0"/>
                <a:ea typeface="Roboto" panose="02000000000000000000" pitchFamily="2" charset="0"/>
                <a:cs typeface="Levenim MT" pitchFamily="2" charset="-79"/>
              </a:rPr>
              <a:t>connect</a:t>
            </a:r>
            <a:r>
              <a:rPr lang="en-US" sz="900" dirty="0">
                <a:solidFill>
                  <a:prstClr val="white"/>
                </a:solidFill>
                <a:latin typeface="Roboto" pitchFamily="2" charset="0"/>
                <a:ea typeface="Roboto" pitchFamily="2" charset="0"/>
                <a:cs typeface="Levenim MT" pitchFamily="2" charset="-79"/>
              </a:rPr>
              <a:t> unemployed or underemployed workers to existing and emerging </a:t>
            </a:r>
            <a:r>
              <a:rPr lang="en-US" sz="975" b="1" dirty="0">
                <a:solidFill>
                  <a:prstClr val="white"/>
                </a:solidFill>
                <a:latin typeface="Roboto" panose="02000000000000000000" pitchFamily="2" charset="0"/>
                <a:ea typeface="Roboto" panose="02000000000000000000" pitchFamily="2" charset="0"/>
                <a:cs typeface="Levenim MT" pitchFamily="2" charset="-79"/>
              </a:rPr>
              <a:t>job opportunities</a:t>
            </a:r>
            <a:r>
              <a:rPr lang="en-US" sz="900" dirty="0">
                <a:solidFill>
                  <a:prstClr val="white"/>
                </a:solidFill>
                <a:latin typeface="Roboto" pitchFamily="2" charset="0"/>
                <a:ea typeface="Roboto" pitchFamily="2" charset="0"/>
                <a:cs typeface="Levenim MT" pitchFamily="2" charset="-79"/>
              </a:rPr>
              <a:t>. </a:t>
            </a:r>
          </a:p>
          <a:p>
            <a:pPr defTabSz="342866" fontAlgn="base">
              <a:spcBef>
                <a:spcPct val="0"/>
              </a:spcBef>
              <a:spcAft>
                <a:spcPct val="0"/>
              </a:spcAft>
            </a:pPr>
            <a:endParaRPr lang="en-US" sz="900" b="1" dirty="0">
              <a:solidFill>
                <a:srgbClr val="FFFFFF"/>
              </a:solidFill>
              <a:latin typeface="Roboto" pitchFamily="2" charset="0"/>
              <a:ea typeface="Roboto" pitchFamily="2"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22E27FA5-2E33-EE4C-8E1E-EE674FAF2106}"/>
              </a:ext>
            </a:extLst>
          </p:cNvPr>
          <p:cNvSpPr>
            <a:spLocks noChangeArrowheads="1"/>
          </p:cNvSpPr>
          <p:nvPr/>
        </p:nvSpPr>
        <p:spPr bwMode="auto">
          <a:xfrm flipV="1">
            <a:off x="0" y="6591930"/>
            <a:ext cx="8686265" cy="266070"/>
          </a:xfrm>
          <a:prstGeom prst="rect">
            <a:avLst/>
          </a:prstGeom>
          <a:solidFill>
            <a:srgbClr val="F37158"/>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198" name="Rectangle 8"/>
          <p:cNvSpPr>
            <a:spLocks noChangeArrowheads="1"/>
          </p:cNvSpPr>
          <p:nvPr/>
        </p:nvSpPr>
        <p:spPr bwMode="auto">
          <a:xfrm>
            <a:off x="486307" y="2028825"/>
            <a:ext cx="2828393" cy="32566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816479">
              <a:lnSpc>
                <a:spcPct val="150000"/>
              </a:lnSpc>
            </a:pPr>
            <a:r>
              <a:rPr lang="en-US" sz="1275" dirty="0">
                <a:solidFill>
                  <a:prstClr val="black">
                    <a:lumMod val="75000"/>
                    <a:lumOff val="25000"/>
                  </a:prstClr>
                </a:solidFill>
                <a:latin typeface="Roboto Light" pitchFamily="2" charset="0"/>
                <a:cs typeface="Arial" pitchFamily="34" charset="0"/>
              </a:rPr>
              <a:t>This program’s objective is to advance equity within vulnerable communities by assisting individuals enter the </a:t>
            </a:r>
            <a:r>
              <a:rPr lang="en-US" sz="1275" b="1" dirty="0">
                <a:solidFill>
                  <a:prstClr val="black">
                    <a:lumMod val="75000"/>
                    <a:lumOff val="25000"/>
                  </a:prstClr>
                </a:solidFill>
                <a:latin typeface="Roboto Light" pitchFamily="2" charset="0"/>
                <a:cs typeface="Arial" pitchFamily="34" charset="0"/>
              </a:rPr>
              <a:t>Zero Emissions Transportation</a:t>
            </a:r>
            <a:r>
              <a:rPr lang="en-US" sz="1275" dirty="0">
                <a:solidFill>
                  <a:prstClr val="black">
                    <a:lumMod val="75000"/>
                    <a:lumOff val="25000"/>
                  </a:prstClr>
                </a:solidFill>
                <a:latin typeface="Roboto Light" pitchFamily="2" charset="0"/>
                <a:cs typeface="Arial" pitchFamily="34" charset="0"/>
              </a:rPr>
              <a:t>, </a:t>
            </a:r>
            <a:r>
              <a:rPr lang="en-US" sz="1275" b="1" dirty="0">
                <a:solidFill>
                  <a:prstClr val="black">
                    <a:lumMod val="75000"/>
                    <a:lumOff val="25000"/>
                  </a:prstClr>
                </a:solidFill>
                <a:latin typeface="Roboto Light" pitchFamily="2" charset="0"/>
                <a:cs typeface="Arial" pitchFamily="34" charset="0"/>
              </a:rPr>
              <a:t>Clean Energy</a:t>
            </a:r>
            <a:r>
              <a:rPr lang="en-US" sz="1275" dirty="0">
                <a:solidFill>
                  <a:prstClr val="black">
                    <a:lumMod val="75000"/>
                    <a:lumOff val="25000"/>
                  </a:prstClr>
                </a:solidFill>
                <a:latin typeface="Roboto Light" pitchFamily="2" charset="0"/>
                <a:cs typeface="Arial" pitchFamily="34" charset="0"/>
              </a:rPr>
              <a:t>, and </a:t>
            </a:r>
            <a:r>
              <a:rPr lang="en-US" sz="1275" b="1" dirty="0">
                <a:solidFill>
                  <a:prstClr val="black">
                    <a:lumMod val="75000"/>
                    <a:lumOff val="25000"/>
                  </a:prstClr>
                </a:solidFill>
                <a:latin typeface="Roboto Light" pitchFamily="2" charset="0"/>
                <a:cs typeface="Arial" pitchFamily="34" charset="0"/>
              </a:rPr>
              <a:t>Smart &amp; Sustainable Cities </a:t>
            </a:r>
            <a:r>
              <a:rPr lang="en-US" sz="1275" dirty="0">
                <a:solidFill>
                  <a:prstClr val="black">
                    <a:lumMod val="75000"/>
                    <a:lumOff val="25000"/>
                  </a:prstClr>
                </a:solidFill>
                <a:latin typeface="Roboto Light" pitchFamily="2" charset="0"/>
                <a:cs typeface="Arial" pitchFamily="34" charset="0"/>
              </a:rPr>
              <a:t>sectors and increase wage growth, as well as develop demand-driven systems that will continue to support these community members in securing and retaining quality jobs. </a:t>
            </a:r>
          </a:p>
        </p:txBody>
      </p:sp>
      <p:sp>
        <p:nvSpPr>
          <p:cNvPr id="206" name="Rectangle 8"/>
          <p:cNvSpPr>
            <a:spLocks noChangeArrowheads="1"/>
          </p:cNvSpPr>
          <p:nvPr/>
        </p:nvSpPr>
        <p:spPr bwMode="auto">
          <a:xfrm>
            <a:off x="4400573" y="2131205"/>
            <a:ext cx="4086203" cy="1126340"/>
          </a:xfrm>
          <a:prstGeom prst="rect">
            <a:avLst/>
          </a:prstGeom>
          <a:noFill/>
          <a:ln w="9525">
            <a:noFill/>
            <a:miter lim="800000"/>
            <a:headEnd/>
            <a:tailEnd/>
          </a:ln>
        </p:spPr>
        <p:txBody>
          <a:bodyPr vert="horz" wrap="square" lIns="0" tIns="68580" rIns="0" bIns="0" numCol="1" anchor="t" anchorCtr="0" compatLnSpc="1">
            <a:prstTxWarp prst="textNoShape">
              <a:avLst/>
            </a:prstTxWarp>
            <a:noAutofit/>
          </a:bodyPr>
          <a:lstStyle/>
          <a:p>
            <a:pPr defTabSz="342866" fontAlgn="base">
              <a:lnSpc>
                <a:spcPts val="1350"/>
              </a:lnSpc>
              <a:spcBef>
                <a:spcPct val="0"/>
              </a:spcBef>
              <a:spcAft>
                <a:spcPts val="675"/>
              </a:spcAft>
            </a:pPr>
            <a:r>
              <a:rPr lang="en-US" sz="1125" b="1" dirty="0">
                <a:solidFill>
                  <a:srgbClr val="6D8192"/>
                </a:solidFill>
                <a:latin typeface="Roboto" pitchFamily="2" charset="0"/>
                <a:ea typeface="Roboto" pitchFamily="2" charset="0"/>
                <a:cs typeface="Arial" pitchFamily="34" charset="0"/>
              </a:rPr>
              <a:t>This Program will…</a:t>
            </a:r>
          </a:p>
          <a:p>
            <a:pPr marL="128575" lvl="1" indent="-128575" defTabSz="816479">
              <a:spcAft>
                <a:spcPts val="450"/>
              </a:spcAft>
              <a:buClr>
                <a:srgbClr val="F1BF50"/>
              </a:buClr>
              <a:buFont typeface="Arial" panose="020B0604020202020204" pitchFamily="34" charset="0"/>
              <a:buChar char="•"/>
            </a:pPr>
            <a:r>
              <a:rPr lang="en-US" sz="900" dirty="0">
                <a:solidFill>
                  <a:prstClr val="black">
                    <a:lumMod val="75000"/>
                    <a:lumOff val="25000"/>
                  </a:prstClr>
                </a:solidFill>
                <a:latin typeface="Roboto" pitchFamily="2" charset="0"/>
                <a:ea typeface="Roboto" pitchFamily="2" charset="0"/>
                <a:cs typeface="Levenim MT" pitchFamily="2" charset="-79"/>
              </a:rPr>
              <a:t>Leverage and expand existing workforce models and infrastructure to form collaborative direct connections.</a:t>
            </a:r>
          </a:p>
          <a:p>
            <a:pPr marL="128575" lvl="1" indent="-128575" defTabSz="816479">
              <a:spcAft>
                <a:spcPts val="675"/>
              </a:spcAft>
              <a:buClr>
                <a:srgbClr val="F1BF50"/>
              </a:buClr>
              <a:buFont typeface="Arial" panose="020B0604020202020204" pitchFamily="34" charset="0"/>
              <a:buChar char="•"/>
            </a:pPr>
            <a:r>
              <a:rPr lang="en-US" sz="900" dirty="0">
                <a:solidFill>
                  <a:prstClr val="black">
                    <a:lumMod val="75000"/>
                    <a:lumOff val="25000"/>
                  </a:prstClr>
                </a:solidFill>
                <a:latin typeface="Roboto" pitchFamily="2" charset="0"/>
                <a:ea typeface="Roboto" pitchFamily="2" charset="0"/>
                <a:cs typeface="Levenim MT" pitchFamily="2" charset="-79"/>
              </a:rPr>
              <a:t>Identify gaps within the regional workforce market and implement strategies to fill those gaps.</a:t>
            </a:r>
          </a:p>
          <a:p>
            <a:pPr marL="128575" lvl="1" indent="-128575" defTabSz="816479">
              <a:spcAft>
                <a:spcPts val="675"/>
              </a:spcAft>
              <a:buClr>
                <a:srgbClr val="F1BF50"/>
              </a:buClr>
              <a:buFont typeface="Arial" panose="020B0604020202020204" pitchFamily="34" charset="0"/>
              <a:buChar char="•"/>
            </a:pPr>
            <a:endParaRPr lang="en-US" sz="1125" b="1" dirty="0">
              <a:solidFill>
                <a:prstClr val="black">
                  <a:lumMod val="75000"/>
                  <a:lumOff val="25000"/>
                </a:prstClr>
              </a:solidFill>
              <a:latin typeface="Roboto" pitchFamily="2" charset="0"/>
              <a:ea typeface="Roboto" pitchFamily="2" charset="0"/>
              <a:cs typeface="Arial" pitchFamily="34" charset="0"/>
            </a:endParaRPr>
          </a:p>
        </p:txBody>
      </p:sp>
      <p:sp>
        <p:nvSpPr>
          <p:cNvPr id="213" name="Rectangle 7"/>
          <p:cNvSpPr>
            <a:spLocks noChangeArrowheads="1"/>
          </p:cNvSpPr>
          <p:nvPr/>
        </p:nvSpPr>
        <p:spPr bwMode="auto">
          <a:xfrm>
            <a:off x="486307" y="527415"/>
            <a:ext cx="7936468" cy="6232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866" fontAlgn="base">
              <a:spcBef>
                <a:spcPct val="0"/>
              </a:spcBef>
              <a:spcAft>
                <a:spcPct val="0"/>
              </a:spcAft>
            </a:pPr>
            <a:r>
              <a:rPr lang="en-US" sz="4050" b="1" dirty="0">
                <a:solidFill>
                  <a:srgbClr val="F37158"/>
                </a:solidFill>
                <a:latin typeface="Roboto" panose="02000000000000000000" pitchFamily="2" charset="0"/>
                <a:ea typeface="Roboto" panose="02000000000000000000" pitchFamily="2" charset="0"/>
                <a:cs typeface="Arial" pitchFamily="34" charset="0"/>
              </a:rPr>
              <a:t>SoCal GREEN Careers Accelerator</a:t>
            </a:r>
          </a:p>
        </p:txBody>
      </p:sp>
      <p:sp>
        <p:nvSpPr>
          <p:cNvPr id="9" name="Rectangle 8">
            <a:extLst>
              <a:ext uri="{FF2B5EF4-FFF2-40B4-BE49-F238E27FC236}">
                <a16:creationId xmlns:a16="http://schemas.microsoft.com/office/drawing/2014/main" id="{7C9EA342-2503-504A-89CC-A6D58AC3D616}"/>
              </a:ext>
            </a:extLst>
          </p:cNvPr>
          <p:cNvSpPr>
            <a:spLocks noChangeArrowheads="1"/>
          </p:cNvSpPr>
          <p:nvPr/>
        </p:nvSpPr>
        <p:spPr bwMode="auto">
          <a:xfrm>
            <a:off x="4457700" y="3317412"/>
            <a:ext cx="2343128" cy="233291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342866" fontAlgn="base">
              <a:lnSpc>
                <a:spcPts val="1350"/>
              </a:lnSpc>
              <a:spcBef>
                <a:spcPts val="675"/>
              </a:spcBef>
              <a:spcAft>
                <a:spcPts val="675"/>
              </a:spcAft>
            </a:pPr>
            <a:r>
              <a:rPr lang="en-US" sz="1125" b="1" dirty="0">
                <a:solidFill>
                  <a:srgbClr val="6D8192"/>
                </a:solidFill>
                <a:latin typeface="Roboto" pitchFamily="2" charset="0"/>
                <a:ea typeface="Roboto" pitchFamily="2" charset="0"/>
                <a:cs typeface="Arial" pitchFamily="34" charset="0"/>
              </a:rPr>
              <a:t>Program Goals</a:t>
            </a:r>
            <a:endParaRPr lang="en-US" sz="900" dirty="0">
              <a:solidFill>
                <a:srgbClr val="6D8192"/>
              </a:solidFill>
              <a:latin typeface="Roboto" pitchFamily="2" charset="0"/>
              <a:ea typeface="Roboto" pitchFamily="2" charset="0"/>
              <a:cs typeface="Levenim MT" pitchFamily="2" charset="-79"/>
            </a:endParaRPr>
          </a:p>
          <a:p>
            <a:pPr marL="128575" indent="-128575" defTabSz="816479">
              <a:spcAft>
                <a:spcPts val="450"/>
              </a:spcAft>
              <a:buClr>
                <a:srgbClr val="F1BF50"/>
              </a:buClr>
              <a:buFont typeface="Arial" panose="020B0604020202020204" pitchFamily="34" charset="0"/>
              <a:buChar char="•"/>
            </a:pPr>
            <a:r>
              <a:rPr lang="en-US" sz="900" dirty="0">
                <a:solidFill>
                  <a:prstClr val="black">
                    <a:lumMod val="75000"/>
                    <a:lumOff val="25000"/>
                  </a:prstClr>
                </a:solidFill>
                <a:latin typeface="Roboto" pitchFamily="2" charset="0"/>
                <a:ea typeface="Roboto" pitchFamily="2" charset="0"/>
                <a:cs typeface="Levenim MT" pitchFamily="2" charset="-79"/>
              </a:rPr>
              <a:t>Establish direct connections with industry employers, both large and small, that lead to job placement as well as mitigate skilled worker shortages.</a:t>
            </a:r>
          </a:p>
          <a:p>
            <a:pPr marL="128575" indent="-128575" defTabSz="816479">
              <a:spcAft>
                <a:spcPts val="450"/>
              </a:spcAft>
              <a:buClr>
                <a:srgbClr val="F1BF50"/>
              </a:buClr>
              <a:buFont typeface="Arial" panose="020B0604020202020204" pitchFamily="34" charset="0"/>
              <a:buChar char="•"/>
            </a:pPr>
            <a:r>
              <a:rPr lang="en-US" sz="900" dirty="0">
                <a:solidFill>
                  <a:prstClr val="black">
                    <a:lumMod val="75000"/>
                    <a:lumOff val="25000"/>
                  </a:prstClr>
                </a:solidFill>
                <a:latin typeface="Roboto" pitchFamily="2" charset="0"/>
                <a:ea typeface="Roboto" pitchFamily="2" charset="0"/>
                <a:cs typeface="Levenim MT" pitchFamily="2" charset="-79"/>
              </a:rPr>
              <a:t>Place 1,600 individuals in high quality jobs.</a:t>
            </a:r>
          </a:p>
          <a:p>
            <a:pPr marL="128575" indent="-128575" defTabSz="816479">
              <a:spcAft>
                <a:spcPts val="450"/>
              </a:spcAft>
              <a:buClr>
                <a:srgbClr val="F1BF50"/>
              </a:buClr>
              <a:buFont typeface="Arial" panose="020B0604020202020204" pitchFamily="34" charset="0"/>
              <a:buChar char="•"/>
            </a:pPr>
            <a:r>
              <a:rPr lang="en-US" sz="900" dirty="0">
                <a:solidFill>
                  <a:prstClr val="black">
                    <a:lumMod val="75000"/>
                    <a:lumOff val="25000"/>
                  </a:prstClr>
                </a:solidFill>
                <a:latin typeface="Roboto" pitchFamily="2" charset="0"/>
                <a:ea typeface="Roboto" pitchFamily="2" charset="0"/>
                <a:cs typeface="Levenim MT" pitchFamily="2" charset="-79"/>
              </a:rPr>
              <a:t>Ensure the clean energy workforce is inclusive and increases diversity of the clean energy industry.</a:t>
            </a:r>
          </a:p>
          <a:p>
            <a:pPr marL="128575" indent="-128575" defTabSz="816479">
              <a:spcAft>
                <a:spcPts val="450"/>
              </a:spcAft>
              <a:buClr>
                <a:srgbClr val="F1BF50"/>
              </a:buClr>
              <a:buFont typeface="Arial" panose="020B0604020202020204" pitchFamily="34" charset="0"/>
              <a:buChar char="•"/>
            </a:pPr>
            <a:r>
              <a:rPr lang="en-US" sz="900" dirty="0">
                <a:solidFill>
                  <a:prstClr val="black">
                    <a:lumMod val="75000"/>
                    <a:lumOff val="25000"/>
                  </a:prstClr>
                </a:solidFill>
                <a:latin typeface="Roboto" pitchFamily="2" charset="0"/>
                <a:ea typeface="Roboto" pitchFamily="2" charset="0"/>
                <a:cs typeface="Levenim MT" pitchFamily="2" charset="-79"/>
              </a:rPr>
              <a:t>Produce concrete, measurable impacts for workers in the region (e.g., employer commitments to hire, job placements, wage gain) while tracking progress against equity goals.</a:t>
            </a:r>
          </a:p>
        </p:txBody>
      </p:sp>
      <p:sp>
        <p:nvSpPr>
          <p:cNvPr id="10" name="Line 49">
            <a:extLst>
              <a:ext uri="{FF2B5EF4-FFF2-40B4-BE49-F238E27FC236}">
                <a16:creationId xmlns:a16="http://schemas.microsoft.com/office/drawing/2014/main" id="{2FBF4623-A136-9F4D-981A-BD95F3FD6A3D}"/>
              </a:ext>
            </a:extLst>
          </p:cNvPr>
          <p:cNvSpPr>
            <a:spLocks noChangeShapeType="1"/>
          </p:cNvSpPr>
          <p:nvPr/>
        </p:nvSpPr>
        <p:spPr bwMode="auto">
          <a:xfrm>
            <a:off x="4400572" y="2131205"/>
            <a:ext cx="4743428" cy="0"/>
          </a:xfrm>
          <a:prstGeom prst="line">
            <a:avLst/>
          </a:prstGeom>
          <a:noFill/>
          <a:ln w="19050" cap="flat">
            <a:solidFill>
              <a:srgbClr val="6D8192"/>
            </a:solidFill>
            <a:prstDash val="solid"/>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pic>
        <p:nvPicPr>
          <p:cNvPr id="4" name="Picture 3">
            <a:extLst>
              <a:ext uri="{FF2B5EF4-FFF2-40B4-BE49-F238E27FC236}">
                <a16:creationId xmlns:a16="http://schemas.microsoft.com/office/drawing/2014/main" id="{34ADA359-A4A3-1A4E-B0C5-8D5ECBE527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86576" y="3469043"/>
            <a:ext cx="1971671" cy="1971671"/>
          </a:xfrm>
          <a:prstGeom prst="rect">
            <a:avLst/>
          </a:prstGeom>
        </p:spPr>
      </p:pic>
    </p:spTree>
    <p:extLst>
      <p:ext uri="{BB962C8B-B14F-4D97-AF65-F5344CB8AC3E}">
        <p14:creationId xmlns:p14="http://schemas.microsoft.com/office/powerpoint/2010/main" val="77085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9B4EDB42-C6C6-3849-8536-395859985C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123" t="6" r="24384" b="6"/>
          <a:stretch/>
        </p:blipFill>
        <p:spPr>
          <a:xfrm>
            <a:off x="3429000" y="857249"/>
            <a:ext cx="5715000" cy="5143501"/>
          </a:xfrm>
          <a:prstGeom prst="rect">
            <a:avLst/>
          </a:prstGeom>
        </p:spPr>
      </p:pic>
      <p:sp>
        <p:nvSpPr>
          <p:cNvPr id="18" name="Rectangle 8">
            <a:extLst>
              <a:ext uri="{FF2B5EF4-FFF2-40B4-BE49-F238E27FC236}">
                <a16:creationId xmlns:a16="http://schemas.microsoft.com/office/drawing/2014/main" id="{22E27FA5-2E33-EE4C-8E1E-EE674FAF2106}"/>
              </a:ext>
            </a:extLst>
          </p:cNvPr>
          <p:cNvSpPr>
            <a:spLocks noChangeArrowheads="1"/>
          </p:cNvSpPr>
          <p:nvPr/>
        </p:nvSpPr>
        <p:spPr bwMode="auto">
          <a:xfrm flipV="1">
            <a:off x="0" y="6591930"/>
            <a:ext cx="8686265" cy="266070"/>
          </a:xfrm>
          <a:prstGeom prst="rect">
            <a:avLst/>
          </a:prstGeom>
          <a:solidFill>
            <a:srgbClr val="F37158">
              <a:alpha val="90000"/>
            </a:srgbClr>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213" name="Rectangle 7"/>
          <p:cNvSpPr>
            <a:spLocks noChangeArrowheads="1"/>
          </p:cNvSpPr>
          <p:nvPr/>
        </p:nvSpPr>
        <p:spPr bwMode="auto">
          <a:xfrm>
            <a:off x="486308" y="290681"/>
            <a:ext cx="1638269" cy="6232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866" fontAlgn="base">
              <a:spcBef>
                <a:spcPct val="0"/>
              </a:spcBef>
              <a:spcAft>
                <a:spcPct val="0"/>
              </a:spcAft>
            </a:pPr>
            <a:r>
              <a:rPr lang="en-US" sz="4050" b="1" dirty="0">
                <a:solidFill>
                  <a:srgbClr val="F37158"/>
                </a:solidFill>
                <a:latin typeface="Roboto" panose="02000000000000000000" pitchFamily="2" charset="0"/>
                <a:ea typeface="Roboto" panose="02000000000000000000" pitchFamily="2" charset="0"/>
                <a:cs typeface="Arial" pitchFamily="34" charset="0"/>
              </a:rPr>
              <a:t>region.</a:t>
            </a:r>
          </a:p>
        </p:txBody>
      </p:sp>
      <p:sp>
        <p:nvSpPr>
          <p:cNvPr id="6" name="Rectangle 8">
            <a:extLst>
              <a:ext uri="{FF2B5EF4-FFF2-40B4-BE49-F238E27FC236}">
                <a16:creationId xmlns:a16="http://schemas.microsoft.com/office/drawing/2014/main" id="{02005E35-7246-7A40-A17F-25D74EDE7222}"/>
              </a:ext>
            </a:extLst>
          </p:cNvPr>
          <p:cNvSpPr>
            <a:spLocks noChangeArrowheads="1"/>
          </p:cNvSpPr>
          <p:nvPr/>
        </p:nvSpPr>
        <p:spPr bwMode="auto">
          <a:xfrm>
            <a:off x="486308" y="2028825"/>
            <a:ext cx="2532578" cy="32566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816479">
              <a:lnSpc>
                <a:spcPct val="150000"/>
              </a:lnSpc>
              <a:spcAft>
                <a:spcPts val="1350"/>
              </a:spcAft>
            </a:pPr>
            <a:r>
              <a:rPr lang="en-US" sz="1275" dirty="0">
                <a:solidFill>
                  <a:prstClr val="black">
                    <a:lumMod val="75000"/>
                    <a:lumOff val="25000"/>
                  </a:prstClr>
                </a:solidFill>
                <a:latin typeface="Roboto Light" pitchFamily="2" charset="0"/>
                <a:cs typeface="Arial" pitchFamily="34" charset="0"/>
              </a:rPr>
              <a:t>The Program's core objective is to advance equity within vulnerable communities throughout the Southern California region.</a:t>
            </a:r>
          </a:p>
          <a:p>
            <a:pPr marL="128575" lvl="1" indent="-128575" defTabSz="816479">
              <a:lnSpc>
                <a:spcPts val="1410"/>
              </a:lnSpc>
              <a:spcAft>
                <a:spcPts val="900"/>
              </a:spcAft>
              <a:buClr>
                <a:srgbClr val="F1BF50"/>
              </a:buClr>
              <a:buFont typeface="Arial" panose="020B0604020202020204" pitchFamily="34" charset="0"/>
              <a:buChar char="•"/>
            </a:pPr>
            <a:r>
              <a:rPr lang="en-US" sz="1050" dirty="0">
                <a:solidFill>
                  <a:prstClr val="black">
                    <a:lumMod val="75000"/>
                    <a:lumOff val="25000"/>
                  </a:prstClr>
                </a:solidFill>
                <a:latin typeface="Roboto Light" panose="02000000000000000000" pitchFamily="2" charset="0"/>
                <a:ea typeface="Roboto Light" panose="02000000000000000000" pitchFamily="2" charset="0"/>
                <a:cs typeface="Levenim MT" pitchFamily="2" charset="-79"/>
              </a:rPr>
              <a:t>Beginning with the County of Los Angeles and the Greater Los Angeles Metropolitan area.</a:t>
            </a:r>
          </a:p>
          <a:p>
            <a:pPr marL="128575" lvl="1" indent="-128575" defTabSz="816479">
              <a:lnSpc>
                <a:spcPts val="1410"/>
              </a:lnSpc>
              <a:spcAft>
                <a:spcPts val="900"/>
              </a:spcAft>
              <a:buClr>
                <a:srgbClr val="F1BF50"/>
              </a:buClr>
              <a:buFont typeface="Arial" panose="020B0604020202020204" pitchFamily="34" charset="0"/>
              <a:buChar char="•"/>
            </a:pPr>
            <a:r>
              <a:rPr lang="en-US" sz="1050" dirty="0">
                <a:solidFill>
                  <a:prstClr val="black">
                    <a:lumMod val="75000"/>
                    <a:lumOff val="25000"/>
                  </a:prstClr>
                </a:solidFill>
                <a:latin typeface="Roboto Light" panose="02000000000000000000" pitchFamily="2" charset="0"/>
                <a:ea typeface="Roboto Light" panose="02000000000000000000" pitchFamily="2" charset="0"/>
                <a:cs typeface="Levenim MT" pitchFamily="2" charset="-79"/>
              </a:rPr>
              <a:t>The program will scale and expand through strategic industry partnerships across 12 counties to include a population of about 20.5 million residents.</a:t>
            </a:r>
          </a:p>
        </p:txBody>
      </p:sp>
      <p:pic>
        <p:nvPicPr>
          <p:cNvPr id="3" name="Picture 2" descr="Map&#10;&#10;Description automatically generated">
            <a:extLst>
              <a:ext uri="{FF2B5EF4-FFF2-40B4-BE49-F238E27FC236}">
                <a16:creationId xmlns:a16="http://schemas.microsoft.com/office/drawing/2014/main" id="{A64DBB0B-1BF0-1748-98BF-BF5FDFAF9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120" y="1407268"/>
            <a:ext cx="3142715" cy="3878243"/>
          </a:xfrm>
          <a:prstGeom prst="rect">
            <a:avLst/>
          </a:prstGeom>
        </p:spPr>
      </p:pic>
    </p:spTree>
    <p:extLst>
      <p:ext uri="{BB962C8B-B14F-4D97-AF65-F5344CB8AC3E}">
        <p14:creationId xmlns:p14="http://schemas.microsoft.com/office/powerpoint/2010/main" val="70822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C2258B9-01F7-4C82-963A-E429B3858323}"/>
              </a:ext>
            </a:extLst>
          </p:cNvPr>
          <p:cNvSpPr>
            <a:spLocks noChangeArrowheads="1"/>
          </p:cNvSpPr>
          <p:nvPr/>
        </p:nvSpPr>
        <p:spPr bwMode="auto">
          <a:xfrm>
            <a:off x="404452" y="329408"/>
            <a:ext cx="3722173" cy="6232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866" fontAlgn="base">
              <a:spcBef>
                <a:spcPct val="0"/>
              </a:spcBef>
              <a:spcAft>
                <a:spcPct val="0"/>
              </a:spcAft>
            </a:pPr>
            <a:r>
              <a:rPr lang="en-US" sz="4050" b="1" dirty="0">
                <a:solidFill>
                  <a:srgbClr val="F37158"/>
                </a:solidFill>
                <a:latin typeface="Roboto" panose="02000000000000000000" pitchFamily="2" charset="0"/>
                <a:ea typeface="Roboto" panose="02000000000000000000" pitchFamily="2" charset="0"/>
                <a:cs typeface="Arial" pitchFamily="34" charset="0"/>
              </a:rPr>
              <a:t>program model.</a:t>
            </a:r>
          </a:p>
        </p:txBody>
      </p:sp>
      <p:sp>
        <p:nvSpPr>
          <p:cNvPr id="3" name="Rectangle 8">
            <a:extLst>
              <a:ext uri="{FF2B5EF4-FFF2-40B4-BE49-F238E27FC236}">
                <a16:creationId xmlns:a16="http://schemas.microsoft.com/office/drawing/2014/main" id="{1510D990-4960-4258-8029-3DA4E45066A0}"/>
              </a:ext>
            </a:extLst>
          </p:cNvPr>
          <p:cNvSpPr>
            <a:spLocks noChangeArrowheads="1"/>
          </p:cNvSpPr>
          <p:nvPr/>
        </p:nvSpPr>
        <p:spPr bwMode="auto">
          <a:xfrm flipV="1">
            <a:off x="0" y="6591930"/>
            <a:ext cx="8801100" cy="266070"/>
          </a:xfrm>
          <a:prstGeom prst="rect">
            <a:avLst/>
          </a:prstGeom>
          <a:solidFill>
            <a:srgbClr val="F37158"/>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4" name="TextBox 3">
            <a:extLst>
              <a:ext uri="{FF2B5EF4-FFF2-40B4-BE49-F238E27FC236}">
                <a16:creationId xmlns:a16="http://schemas.microsoft.com/office/drawing/2014/main" id="{D819B766-A4CB-4402-AD81-82C6FD625C8F}"/>
              </a:ext>
            </a:extLst>
          </p:cNvPr>
          <p:cNvSpPr txBox="1"/>
          <p:nvPr/>
        </p:nvSpPr>
        <p:spPr>
          <a:xfrm>
            <a:off x="171451" y="1828800"/>
            <a:ext cx="2995955" cy="1061829"/>
          </a:xfrm>
          <a:prstGeom prst="rect">
            <a:avLst/>
          </a:prstGeom>
          <a:noFill/>
        </p:spPr>
        <p:txBody>
          <a:bodyPr wrap="square" rtlCol="0">
            <a:spAutoFit/>
          </a:bodyPr>
          <a:lstStyle/>
          <a:p>
            <a:pPr defTabSz="816479"/>
            <a:r>
              <a:rPr lang="en-US" sz="1050" b="1" dirty="0">
                <a:solidFill>
                  <a:prstClr val="black"/>
                </a:solidFill>
                <a:latin typeface="Calibri"/>
                <a:cs typeface="Aharoni" panose="020B0604020202020204" pitchFamily="2" charset="-79"/>
              </a:rPr>
              <a:t>Program “Mission Statement”</a:t>
            </a:r>
          </a:p>
          <a:p>
            <a:pPr defTabSz="816479"/>
            <a:r>
              <a:rPr lang="en-US" sz="1050" dirty="0">
                <a:solidFill>
                  <a:prstClr val="white">
                    <a:lumMod val="50000"/>
                  </a:prstClr>
                </a:solidFill>
                <a:latin typeface="Calibri"/>
                <a:cs typeface="Aharoni" panose="020B0604020202020204" pitchFamily="2" charset="-79"/>
              </a:rPr>
              <a:t>To create a synergy of collaborative partnerships under one central network accessible by all stakeholders (industry and community </a:t>
            </a:r>
          </a:p>
          <a:p>
            <a:pPr defTabSz="816479"/>
            <a:r>
              <a:rPr lang="en-US" sz="1050" dirty="0">
                <a:solidFill>
                  <a:prstClr val="white">
                    <a:lumMod val="50000"/>
                  </a:prstClr>
                </a:solidFill>
                <a:latin typeface="Calibri"/>
                <a:cs typeface="Aharoni" panose="020B0604020202020204" pitchFamily="2" charset="-79"/>
              </a:rPr>
              <a:t>members) to excel and advance regional economies and the Southern California workforce. </a:t>
            </a:r>
            <a:endParaRPr lang="en-US" sz="1050" dirty="0">
              <a:solidFill>
                <a:prstClr val="white">
                  <a:lumMod val="50000"/>
                </a:prstClr>
              </a:solidFill>
              <a:latin typeface="Aharoni" panose="020B0604020202020204" pitchFamily="2" charset="-79"/>
              <a:cs typeface="Aharoni" panose="020B0604020202020204" pitchFamily="2" charset="-79"/>
            </a:endParaRPr>
          </a:p>
        </p:txBody>
      </p:sp>
      <p:pic>
        <p:nvPicPr>
          <p:cNvPr id="5" name="Content Placeholder 13">
            <a:extLst>
              <a:ext uri="{FF2B5EF4-FFF2-40B4-BE49-F238E27FC236}">
                <a16:creationId xmlns:a16="http://schemas.microsoft.com/office/drawing/2014/main" id="{FB482BF0-A01B-480C-B31F-435D26A6053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rot="1266061">
            <a:off x="3388084" y="1061170"/>
            <a:ext cx="4003729" cy="3108734"/>
          </a:xfrm>
          <a:prstGeom prst="rect">
            <a:avLst/>
          </a:prstGeom>
        </p:spPr>
      </p:pic>
      <p:sp>
        <p:nvSpPr>
          <p:cNvPr id="6" name="TextBox 5">
            <a:extLst>
              <a:ext uri="{FF2B5EF4-FFF2-40B4-BE49-F238E27FC236}">
                <a16:creationId xmlns:a16="http://schemas.microsoft.com/office/drawing/2014/main" id="{AC8D35C4-0559-4306-A718-25B20C6AD50A}"/>
              </a:ext>
            </a:extLst>
          </p:cNvPr>
          <p:cNvSpPr txBox="1"/>
          <p:nvPr/>
        </p:nvSpPr>
        <p:spPr>
          <a:xfrm>
            <a:off x="2013828" y="3009568"/>
            <a:ext cx="2642147" cy="784830"/>
          </a:xfrm>
          <a:prstGeom prst="rect">
            <a:avLst/>
          </a:prstGeom>
          <a:noFill/>
        </p:spPr>
        <p:txBody>
          <a:bodyPr wrap="square" rtlCol="0">
            <a:spAutoFit/>
          </a:bodyPr>
          <a:lstStyle/>
          <a:p>
            <a:pPr defTabSz="816479"/>
            <a:r>
              <a:rPr lang="en-US" sz="900" b="1" dirty="0">
                <a:solidFill>
                  <a:srgbClr val="62961E"/>
                </a:solidFill>
                <a:latin typeface="Calibri"/>
                <a:cs typeface="Aharoni" panose="020B0604020202020204" pitchFamily="2" charset="-79"/>
              </a:rPr>
              <a:t>Regional Workforce Alliance</a:t>
            </a:r>
          </a:p>
          <a:p>
            <a:pPr defTabSz="816479"/>
            <a:r>
              <a:rPr lang="en-US" sz="900" dirty="0">
                <a:solidFill>
                  <a:prstClr val="white">
                    <a:lumMod val="50000"/>
                  </a:prstClr>
                </a:solidFill>
                <a:latin typeface="Calibri"/>
                <a:cs typeface="Aharoni" panose="020B0604020202020204" pitchFamily="2" charset="-79"/>
              </a:rPr>
              <a:t>Partnerships established with CBOs, workforce boards, Labor Unions, employers; Leverage and advance existing job development activities; Provide advisement, guidance, and collaboration.</a:t>
            </a:r>
          </a:p>
        </p:txBody>
      </p:sp>
      <p:sp>
        <p:nvSpPr>
          <p:cNvPr id="7" name="TextBox 6">
            <a:extLst>
              <a:ext uri="{FF2B5EF4-FFF2-40B4-BE49-F238E27FC236}">
                <a16:creationId xmlns:a16="http://schemas.microsoft.com/office/drawing/2014/main" id="{D3E2D02D-3735-4057-8270-34A734B08D99}"/>
              </a:ext>
            </a:extLst>
          </p:cNvPr>
          <p:cNvSpPr txBox="1"/>
          <p:nvPr/>
        </p:nvSpPr>
        <p:spPr>
          <a:xfrm>
            <a:off x="3005350" y="4242464"/>
            <a:ext cx="2542396" cy="992259"/>
          </a:xfrm>
          <a:prstGeom prst="rect">
            <a:avLst/>
          </a:prstGeom>
          <a:noFill/>
        </p:spPr>
        <p:txBody>
          <a:bodyPr wrap="square" rtlCol="0">
            <a:spAutoFit/>
          </a:bodyPr>
          <a:lstStyle/>
          <a:p>
            <a:pPr defTabSz="816479"/>
            <a:r>
              <a:rPr lang="en-US" sz="900" b="1" dirty="0">
                <a:solidFill>
                  <a:srgbClr val="4BACC6">
                    <a:lumMod val="50000"/>
                  </a:srgbClr>
                </a:solidFill>
                <a:latin typeface="Calibri"/>
                <a:cs typeface="Aharoni" panose="020B0604020202020204" pitchFamily="2" charset="-79"/>
              </a:rPr>
              <a:t>Opportunities</a:t>
            </a:r>
          </a:p>
          <a:p>
            <a:pPr defTabSz="816479">
              <a:lnSpc>
                <a:spcPts val="1230"/>
              </a:lnSpc>
            </a:pPr>
            <a:r>
              <a:rPr lang="en-US" sz="900" dirty="0">
                <a:solidFill>
                  <a:prstClr val="white">
                    <a:lumMod val="50000"/>
                  </a:prstClr>
                </a:solidFill>
                <a:latin typeface="Calibri"/>
                <a:cs typeface="Aharoni" panose="020B0604020202020204" pitchFamily="2" charset="-79"/>
              </a:rPr>
              <a:t>High demand employment opportunities with industry leaders and small and large businesses; Employment with career pathways and family sustaining wages; Business attraction, retention, and expansion support. </a:t>
            </a:r>
          </a:p>
        </p:txBody>
      </p:sp>
      <p:sp>
        <p:nvSpPr>
          <p:cNvPr id="8" name="TextBox 7">
            <a:extLst>
              <a:ext uri="{FF2B5EF4-FFF2-40B4-BE49-F238E27FC236}">
                <a16:creationId xmlns:a16="http://schemas.microsoft.com/office/drawing/2014/main" id="{307846EB-FF8F-4AB8-9336-AFADB32FD5AF}"/>
              </a:ext>
            </a:extLst>
          </p:cNvPr>
          <p:cNvSpPr txBox="1"/>
          <p:nvPr/>
        </p:nvSpPr>
        <p:spPr>
          <a:xfrm>
            <a:off x="6411222" y="3036585"/>
            <a:ext cx="1629897" cy="946413"/>
          </a:xfrm>
          <a:prstGeom prst="rect">
            <a:avLst/>
          </a:prstGeom>
          <a:noFill/>
        </p:spPr>
        <p:txBody>
          <a:bodyPr wrap="square" rtlCol="0">
            <a:spAutoFit/>
          </a:bodyPr>
          <a:lstStyle/>
          <a:p>
            <a:pPr defTabSz="816479"/>
            <a:r>
              <a:rPr lang="en-US" sz="900" b="1" dirty="0">
                <a:solidFill>
                  <a:srgbClr val="A50021"/>
                </a:solidFill>
                <a:latin typeface="Calibri"/>
                <a:cs typeface="Aharoni" panose="020B0604020202020204" pitchFamily="2" charset="-79"/>
              </a:rPr>
              <a:t>Training</a:t>
            </a:r>
          </a:p>
          <a:p>
            <a:pPr defTabSz="816479"/>
            <a:r>
              <a:rPr lang="en-US" sz="900" dirty="0">
                <a:solidFill>
                  <a:prstClr val="white">
                    <a:lumMod val="50000"/>
                  </a:prstClr>
                </a:solidFill>
                <a:latin typeface="Calibri"/>
                <a:cs typeface="Aharoni" panose="020B0604020202020204" pitchFamily="2" charset="-79"/>
              </a:rPr>
              <a:t>Offerings through Community Colleges, industry certifications, </a:t>
            </a:r>
          </a:p>
          <a:p>
            <a:pPr defTabSz="816479"/>
            <a:r>
              <a:rPr lang="en-US" sz="900" dirty="0">
                <a:solidFill>
                  <a:prstClr val="white">
                    <a:lumMod val="50000"/>
                  </a:prstClr>
                </a:solidFill>
                <a:latin typeface="Calibri"/>
                <a:cs typeface="Aharoni" panose="020B0604020202020204" pitchFamily="2" charset="-79"/>
              </a:rPr>
              <a:t>union apprenticeships </a:t>
            </a:r>
          </a:p>
          <a:p>
            <a:pPr defTabSz="816479"/>
            <a:endParaRPr lang="en-US" sz="1050" dirty="0">
              <a:solidFill>
                <a:prstClr val="black"/>
              </a:solidFill>
              <a:latin typeface="Aharoni" panose="020B0604020202020204" pitchFamily="2" charset="-79"/>
              <a:cs typeface="Aharoni" panose="020B0604020202020204" pitchFamily="2" charset="-79"/>
            </a:endParaRPr>
          </a:p>
        </p:txBody>
      </p:sp>
      <p:sp>
        <p:nvSpPr>
          <p:cNvPr id="9" name="TextBox 8">
            <a:extLst>
              <a:ext uri="{FF2B5EF4-FFF2-40B4-BE49-F238E27FC236}">
                <a16:creationId xmlns:a16="http://schemas.microsoft.com/office/drawing/2014/main" id="{6D25FF0F-FC66-4390-85D5-CC610305E2A6}"/>
              </a:ext>
            </a:extLst>
          </p:cNvPr>
          <p:cNvSpPr txBox="1"/>
          <p:nvPr/>
        </p:nvSpPr>
        <p:spPr>
          <a:xfrm>
            <a:off x="6310488" y="3882704"/>
            <a:ext cx="1919112" cy="1892826"/>
          </a:xfrm>
          <a:prstGeom prst="rect">
            <a:avLst/>
          </a:prstGeom>
          <a:noFill/>
        </p:spPr>
        <p:txBody>
          <a:bodyPr wrap="square" rtlCol="0">
            <a:spAutoFit/>
          </a:bodyPr>
          <a:lstStyle/>
          <a:p>
            <a:pPr defTabSz="816479"/>
            <a:r>
              <a:rPr lang="en-US" sz="900" b="1" dirty="0">
                <a:solidFill>
                  <a:srgbClr val="F79646">
                    <a:lumMod val="50000"/>
                  </a:srgbClr>
                </a:solidFill>
                <a:latin typeface="Calibri"/>
                <a:cs typeface="Aharoni" panose="020B0604020202020204" pitchFamily="2" charset="-79"/>
              </a:rPr>
              <a:t>Workforce</a:t>
            </a:r>
          </a:p>
          <a:p>
            <a:pPr defTabSz="816479"/>
            <a:r>
              <a:rPr lang="en-US" sz="900" dirty="0">
                <a:solidFill>
                  <a:prstClr val="white">
                    <a:lumMod val="50000"/>
                  </a:prstClr>
                </a:solidFill>
                <a:latin typeface="Calibri"/>
                <a:cs typeface="Aharoni" panose="020B0604020202020204" pitchFamily="2" charset="-79"/>
              </a:rPr>
              <a:t>Focus on reaching historically underserved populations and communities of color, women, and other groups facing labor market barriers such as persons with disabilities, opportunity youth, individuals in recovery, re-entering citizens, veterans, and minorities; Supportive services offered to participants to overcome barriers to participate (e.g., career coaching, resume building, job placement).</a:t>
            </a:r>
          </a:p>
        </p:txBody>
      </p:sp>
      <p:pic>
        <p:nvPicPr>
          <p:cNvPr id="10" name="Picture 9" descr="Icon&#10;&#10;Description automatically generated">
            <a:extLst>
              <a:ext uri="{FF2B5EF4-FFF2-40B4-BE49-F238E27FC236}">
                <a16:creationId xmlns:a16="http://schemas.microsoft.com/office/drawing/2014/main" id="{D39E8B2A-8CC3-4A57-BAAC-5928402968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514" y="3017992"/>
            <a:ext cx="707779" cy="713101"/>
          </a:xfrm>
          <a:prstGeom prst="rect">
            <a:avLst/>
          </a:prstGeom>
        </p:spPr>
      </p:pic>
      <p:pic>
        <p:nvPicPr>
          <p:cNvPr id="11" name="Graphic 10" descr="Single gear outline">
            <a:extLst>
              <a:ext uri="{FF2B5EF4-FFF2-40B4-BE49-F238E27FC236}">
                <a16:creationId xmlns:a16="http://schemas.microsoft.com/office/drawing/2014/main" id="{40D80E79-9C71-4A07-BE50-F7BA8A05EF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178" y="3036585"/>
            <a:ext cx="457012" cy="457012"/>
          </a:xfrm>
          <a:prstGeom prst="rect">
            <a:avLst/>
          </a:prstGeom>
        </p:spPr>
      </p:pic>
      <p:pic>
        <p:nvPicPr>
          <p:cNvPr id="12" name="Graphic 11" descr="Single gear outline">
            <a:extLst>
              <a:ext uri="{FF2B5EF4-FFF2-40B4-BE49-F238E27FC236}">
                <a16:creationId xmlns:a16="http://schemas.microsoft.com/office/drawing/2014/main" id="{28ECAA6D-6FCC-4711-BE56-0BE766BEEB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1592" y="3891918"/>
            <a:ext cx="457012" cy="457012"/>
          </a:xfrm>
          <a:prstGeom prst="rect">
            <a:avLst/>
          </a:prstGeom>
        </p:spPr>
      </p:pic>
      <p:pic>
        <p:nvPicPr>
          <p:cNvPr id="13" name="Graphic 12" descr="Single gear outline">
            <a:extLst>
              <a:ext uri="{FF2B5EF4-FFF2-40B4-BE49-F238E27FC236}">
                <a16:creationId xmlns:a16="http://schemas.microsoft.com/office/drawing/2014/main" id="{4DD7C04A-B929-4DE9-A497-B20CEDEFE2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20287" y="2971989"/>
            <a:ext cx="457012" cy="457012"/>
          </a:xfrm>
          <a:prstGeom prst="rect">
            <a:avLst/>
          </a:prstGeom>
        </p:spPr>
      </p:pic>
      <p:pic>
        <p:nvPicPr>
          <p:cNvPr id="14" name="Graphic 13" descr="Single gear outline">
            <a:extLst>
              <a:ext uri="{FF2B5EF4-FFF2-40B4-BE49-F238E27FC236}">
                <a16:creationId xmlns:a16="http://schemas.microsoft.com/office/drawing/2014/main" id="{E2A34B65-3038-4F80-B1CF-2E970C731C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51015" y="3821415"/>
            <a:ext cx="457012" cy="457012"/>
          </a:xfrm>
          <a:prstGeom prst="rect">
            <a:avLst/>
          </a:prstGeom>
        </p:spPr>
      </p:pic>
      <p:pic>
        <p:nvPicPr>
          <p:cNvPr id="15" name="Picture 14" descr="Logo, icon&#10;&#10;Description automatically generated">
            <a:extLst>
              <a:ext uri="{FF2B5EF4-FFF2-40B4-BE49-F238E27FC236}">
                <a16:creationId xmlns:a16="http://schemas.microsoft.com/office/drawing/2014/main" id="{AAD82B8E-BD23-4AA6-8B5F-4FDBBA7A20C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0074" y="4299835"/>
            <a:ext cx="842010" cy="842010"/>
          </a:xfrm>
          <a:prstGeom prst="rect">
            <a:avLst/>
          </a:prstGeom>
        </p:spPr>
      </p:pic>
      <p:pic>
        <p:nvPicPr>
          <p:cNvPr id="16" name="Picture 15" descr="A picture containing text, clipart, vector graphics&#10;&#10;Description automatically generated">
            <a:extLst>
              <a:ext uri="{FF2B5EF4-FFF2-40B4-BE49-F238E27FC236}">
                <a16:creationId xmlns:a16="http://schemas.microsoft.com/office/drawing/2014/main" id="{DC78BF5E-E54E-4DF5-9C34-5AB8B6E16AD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32547" y="3031830"/>
            <a:ext cx="731786" cy="699263"/>
          </a:xfrm>
          <a:prstGeom prst="rect">
            <a:avLst/>
          </a:prstGeom>
        </p:spPr>
      </p:pic>
      <p:pic>
        <p:nvPicPr>
          <p:cNvPr id="17" name="Picture 16" descr="Icon&#10;&#10;Description automatically generated">
            <a:extLst>
              <a:ext uri="{FF2B5EF4-FFF2-40B4-BE49-F238E27FC236}">
                <a16:creationId xmlns:a16="http://schemas.microsoft.com/office/drawing/2014/main" id="{68DF0EB0-4DF5-4445-80E1-1B786B20880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29600" y="4772622"/>
            <a:ext cx="829628" cy="811054"/>
          </a:xfrm>
          <a:prstGeom prst="rect">
            <a:avLst/>
          </a:prstGeom>
        </p:spPr>
      </p:pic>
    </p:spTree>
    <p:extLst>
      <p:ext uri="{BB962C8B-B14F-4D97-AF65-F5344CB8AC3E}">
        <p14:creationId xmlns:p14="http://schemas.microsoft.com/office/powerpoint/2010/main" val="140019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22E27FA5-2E33-EE4C-8E1E-EE674FAF2106}"/>
              </a:ext>
            </a:extLst>
          </p:cNvPr>
          <p:cNvSpPr>
            <a:spLocks noChangeArrowheads="1"/>
          </p:cNvSpPr>
          <p:nvPr/>
        </p:nvSpPr>
        <p:spPr bwMode="auto">
          <a:xfrm flipV="1">
            <a:off x="0" y="6590887"/>
            <a:ext cx="8686265" cy="266070"/>
          </a:xfrm>
          <a:prstGeom prst="rect">
            <a:avLst/>
          </a:prstGeom>
          <a:solidFill>
            <a:srgbClr val="F37158"/>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213" name="Rectangle 7"/>
          <p:cNvSpPr>
            <a:spLocks noChangeArrowheads="1"/>
          </p:cNvSpPr>
          <p:nvPr/>
        </p:nvSpPr>
        <p:spPr bwMode="auto">
          <a:xfrm>
            <a:off x="422520" y="453856"/>
            <a:ext cx="3834383" cy="6232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866" fontAlgn="base">
              <a:spcBef>
                <a:spcPct val="0"/>
              </a:spcBef>
              <a:spcAft>
                <a:spcPct val="0"/>
              </a:spcAft>
            </a:pPr>
            <a:r>
              <a:rPr lang="en-US" sz="4050" b="1" dirty="0">
                <a:solidFill>
                  <a:srgbClr val="F37158"/>
                </a:solidFill>
                <a:latin typeface="Roboto" panose="02000000000000000000" pitchFamily="2" charset="0"/>
                <a:ea typeface="Roboto" panose="02000000000000000000" pitchFamily="2" charset="0"/>
                <a:cs typeface="Arial" pitchFamily="34" charset="0"/>
              </a:rPr>
              <a:t>program design.</a:t>
            </a:r>
          </a:p>
        </p:txBody>
      </p:sp>
      <p:sp>
        <p:nvSpPr>
          <p:cNvPr id="21" name="Rectangle 8">
            <a:extLst>
              <a:ext uri="{FF2B5EF4-FFF2-40B4-BE49-F238E27FC236}">
                <a16:creationId xmlns:a16="http://schemas.microsoft.com/office/drawing/2014/main" id="{AE72B641-9771-574F-A0B2-C9629212B4FF}"/>
              </a:ext>
            </a:extLst>
          </p:cNvPr>
          <p:cNvSpPr>
            <a:spLocks noChangeArrowheads="1"/>
          </p:cNvSpPr>
          <p:nvPr/>
        </p:nvSpPr>
        <p:spPr bwMode="auto">
          <a:xfrm>
            <a:off x="1257300" y="2292248"/>
            <a:ext cx="2599793" cy="202113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816479">
              <a:lnSpc>
                <a:spcPct val="150000"/>
              </a:lnSpc>
              <a:spcAft>
                <a:spcPts val="900"/>
              </a:spcAft>
            </a:pPr>
            <a:r>
              <a:rPr lang="en-US" sz="1275" b="1" dirty="0">
                <a:solidFill>
                  <a:srgbClr val="6D8192"/>
                </a:solidFill>
                <a:latin typeface="Roboto" panose="02000000000000000000" pitchFamily="2" charset="0"/>
                <a:ea typeface="Roboto" panose="02000000000000000000" pitchFamily="2" charset="0"/>
                <a:cs typeface="Arial" pitchFamily="34" charset="0"/>
              </a:rPr>
              <a:t>Strategic Sectoral Partnerships</a:t>
            </a:r>
          </a:p>
          <a:p>
            <a:pPr marL="128575" lvl="1" indent="-128575" defTabSz="816479">
              <a:lnSpc>
                <a:spcPct val="150000"/>
              </a:lnSpc>
              <a:spcAft>
                <a:spcPts val="900"/>
              </a:spcAft>
              <a:buClr>
                <a:srgbClr val="F1BF50"/>
              </a:buClr>
              <a:buFont typeface="Arial" panose="020B0604020202020204" pitchFamily="34" charset="0"/>
              <a:buChar char="•"/>
            </a:pPr>
            <a:r>
              <a:rPr lang="en-US" sz="1200" dirty="0">
                <a:solidFill>
                  <a:prstClr val="black">
                    <a:lumMod val="75000"/>
                    <a:lumOff val="25000"/>
                  </a:prstClr>
                </a:solidFill>
                <a:latin typeface="Roboto Light" panose="02000000000000000000" pitchFamily="2" charset="0"/>
                <a:ea typeface="Roboto Light" panose="02000000000000000000" pitchFamily="2" charset="0"/>
                <a:cs typeface="Levenim MT" pitchFamily="2" charset="-79"/>
              </a:rPr>
              <a:t>Zero Emissions Transportation</a:t>
            </a:r>
          </a:p>
          <a:p>
            <a:pPr marL="128575" lvl="1" indent="-128575" defTabSz="816479">
              <a:lnSpc>
                <a:spcPct val="150000"/>
              </a:lnSpc>
              <a:spcAft>
                <a:spcPts val="900"/>
              </a:spcAft>
              <a:buClr>
                <a:srgbClr val="F1BF50"/>
              </a:buClr>
              <a:buFont typeface="Arial" panose="020B0604020202020204" pitchFamily="34" charset="0"/>
              <a:buChar char="•"/>
            </a:pPr>
            <a:r>
              <a:rPr lang="en-US" sz="1200" dirty="0">
                <a:solidFill>
                  <a:prstClr val="black">
                    <a:lumMod val="75000"/>
                    <a:lumOff val="25000"/>
                  </a:prstClr>
                </a:solidFill>
                <a:latin typeface="Roboto Light" panose="02000000000000000000" pitchFamily="2" charset="0"/>
                <a:ea typeface="Roboto Light" panose="02000000000000000000" pitchFamily="2" charset="0"/>
                <a:cs typeface="Levenim MT" pitchFamily="2" charset="-79"/>
              </a:rPr>
              <a:t>Clean Energy </a:t>
            </a:r>
          </a:p>
          <a:p>
            <a:pPr marL="128575" lvl="1" indent="-128575" defTabSz="816479">
              <a:lnSpc>
                <a:spcPct val="150000"/>
              </a:lnSpc>
              <a:spcAft>
                <a:spcPts val="900"/>
              </a:spcAft>
              <a:buClr>
                <a:srgbClr val="F1BF50"/>
              </a:buClr>
              <a:buFont typeface="Arial" panose="020B0604020202020204" pitchFamily="34" charset="0"/>
              <a:buChar char="•"/>
            </a:pPr>
            <a:r>
              <a:rPr lang="en-US" sz="1200" dirty="0">
                <a:solidFill>
                  <a:prstClr val="black">
                    <a:lumMod val="75000"/>
                    <a:lumOff val="25000"/>
                  </a:prstClr>
                </a:solidFill>
                <a:latin typeface="Roboto Light" panose="02000000000000000000" pitchFamily="2" charset="0"/>
                <a:ea typeface="Roboto Light" panose="02000000000000000000" pitchFamily="2" charset="0"/>
                <a:cs typeface="Levenim MT" pitchFamily="2" charset="-79"/>
              </a:rPr>
              <a:t>Smart &amp; Sustainable Cities</a:t>
            </a:r>
          </a:p>
          <a:p>
            <a:pPr marL="0" lvl="1" defTabSz="816479">
              <a:spcAft>
                <a:spcPts val="900"/>
              </a:spcAft>
              <a:buClr>
                <a:srgbClr val="F1BF50"/>
              </a:buClr>
            </a:pPr>
            <a:r>
              <a:rPr lang="en-US" sz="1200" i="1" dirty="0">
                <a:solidFill>
                  <a:prstClr val="black">
                    <a:lumMod val="75000"/>
                    <a:lumOff val="25000"/>
                  </a:prstClr>
                </a:solidFill>
                <a:latin typeface="Roboto Light" panose="02000000000000000000" pitchFamily="2" charset="0"/>
                <a:ea typeface="Roboto Light" panose="02000000000000000000" pitchFamily="2" charset="0"/>
                <a:cs typeface="Levenim MT" pitchFamily="2" charset="-79"/>
              </a:rPr>
              <a:t>Information Technology (IT) underpins all sectors and is cross cutting</a:t>
            </a:r>
          </a:p>
          <a:p>
            <a:pPr defTabSz="816479">
              <a:lnSpc>
                <a:spcPct val="150000"/>
              </a:lnSpc>
            </a:pPr>
            <a:endParaRPr lang="en-US" sz="1275" dirty="0">
              <a:solidFill>
                <a:srgbClr val="6D8192"/>
              </a:solidFill>
              <a:latin typeface="Roboto Light" pitchFamily="2" charset="0"/>
              <a:cs typeface="Arial" pitchFamily="34" charset="0"/>
            </a:endParaRPr>
          </a:p>
        </p:txBody>
      </p:sp>
      <p:pic>
        <p:nvPicPr>
          <p:cNvPr id="22" name="Picture 21" descr="Icon&#10;&#10;Description automatically generated">
            <a:extLst>
              <a:ext uri="{FF2B5EF4-FFF2-40B4-BE49-F238E27FC236}">
                <a16:creationId xmlns:a16="http://schemas.microsoft.com/office/drawing/2014/main" id="{D81E6107-FF2C-B642-A46E-D68194D45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520" y="2107840"/>
            <a:ext cx="633413" cy="638175"/>
          </a:xfrm>
          <a:prstGeom prst="rect">
            <a:avLst/>
          </a:prstGeom>
        </p:spPr>
      </p:pic>
      <p:pic>
        <p:nvPicPr>
          <p:cNvPr id="24" name="Picture 23" descr="A picture containing text, clipart, vector graphics&#10;&#10;Description automatically generated">
            <a:extLst>
              <a:ext uri="{FF2B5EF4-FFF2-40B4-BE49-F238E27FC236}">
                <a16:creationId xmlns:a16="http://schemas.microsoft.com/office/drawing/2014/main" id="{0CDDD995-3CED-E448-8689-2BE7B0960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250" y="2107840"/>
            <a:ext cx="642938" cy="614363"/>
          </a:xfrm>
          <a:prstGeom prst="rect">
            <a:avLst/>
          </a:prstGeom>
        </p:spPr>
      </p:pic>
      <p:pic>
        <p:nvPicPr>
          <p:cNvPr id="25" name="Picture 24" descr="Logo, icon&#10;&#10;Description automatically generated">
            <a:extLst>
              <a:ext uri="{FF2B5EF4-FFF2-40B4-BE49-F238E27FC236}">
                <a16:creationId xmlns:a16="http://schemas.microsoft.com/office/drawing/2014/main" id="{23162AB0-5BE2-EF48-9DF8-2F168DDDC2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7250" y="3106636"/>
            <a:ext cx="647700" cy="647700"/>
          </a:xfrm>
          <a:prstGeom prst="rect">
            <a:avLst/>
          </a:prstGeom>
        </p:spPr>
      </p:pic>
      <p:pic>
        <p:nvPicPr>
          <p:cNvPr id="26" name="Picture 25" descr="Icon&#10;&#10;Description automatically generated">
            <a:extLst>
              <a:ext uri="{FF2B5EF4-FFF2-40B4-BE49-F238E27FC236}">
                <a16:creationId xmlns:a16="http://schemas.microsoft.com/office/drawing/2014/main" id="{F86661B7-46AE-1246-8D82-0067C016D9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7250" y="4363936"/>
            <a:ext cx="638175" cy="623888"/>
          </a:xfrm>
          <a:prstGeom prst="rect">
            <a:avLst/>
          </a:prstGeom>
        </p:spPr>
      </p:pic>
      <p:sp>
        <p:nvSpPr>
          <p:cNvPr id="27" name="Rectangle 8">
            <a:extLst>
              <a:ext uri="{FF2B5EF4-FFF2-40B4-BE49-F238E27FC236}">
                <a16:creationId xmlns:a16="http://schemas.microsoft.com/office/drawing/2014/main" id="{4E7D1D2C-AD2A-3549-8E24-D06DB1C3A8E5}"/>
              </a:ext>
            </a:extLst>
          </p:cNvPr>
          <p:cNvSpPr>
            <a:spLocks noChangeArrowheads="1"/>
          </p:cNvSpPr>
          <p:nvPr/>
        </p:nvSpPr>
        <p:spPr bwMode="auto">
          <a:xfrm>
            <a:off x="5520049" y="2107840"/>
            <a:ext cx="3139634" cy="753361"/>
          </a:xfrm>
          <a:prstGeom prst="rect">
            <a:avLst/>
          </a:prstGeom>
          <a:noFill/>
          <a:ln w="9525">
            <a:noFill/>
            <a:miter lim="800000"/>
            <a:headEnd/>
            <a:tailEnd/>
          </a:ln>
        </p:spPr>
        <p:txBody>
          <a:bodyPr vert="horz" wrap="square" lIns="0" tIns="68580" rIns="0" bIns="0" numCol="1" anchor="t" anchorCtr="0" compatLnSpc="1">
            <a:prstTxWarp prst="textNoShape">
              <a:avLst/>
            </a:prstTxWarp>
            <a:noAutofit/>
          </a:bodyPr>
          <a:lstStyle/>
          <a:p>
            <a:pPr defTabSz="342866" fontAlgn="base">
              <a:lnSpc>
                <a:spcPts val="1350"/>
              </a:lnSpc>
              <a:spcBef>
                <a:spcPct val="0"/>
              </a:spcBef>
              <a:spcAft>
                <a:spcPts val="675"/>
              </a:spcAft>
            </a:pPr>
            <a:r>
              <a:rPr lang="en-US" sz="1050" b="1" dirty="0">
                <a:solidFill>
                  <a:srgbClr val="6D8192"/>
                </a:solidFill>
                <a:latin typeface="Roboto" pitchFamily="2" charset="0"/>
                <a:ea typeface="Roboto" pitchFamily="2" charset="0"/>
                <a:cs typeface="Arial" pitchFamily="34" charset="0"/>
              </a:rPr>
              <a:t>Equip</a:t>
            </a:r>
            <a:endParaRPr lang="en-US" sz="1050" dirty="0">
              <a:solidFill>
                <a:srgbClr val="6D8192"/>
              </a:solidFill>
              <a:latin typeface="Roboto" pitchFamily="2" charset="0"/>
              <a:ea typeface="Roboto" pitchFamily="2" charset="0"/>
              <a:cs typeface="Levenim MT" pitchFamily="2" charset="-79"/>
            </a:endParaRPr>
          </a:p>
          <a:p>
            <a:pPr defTabSz="816479"/>
            <a:r>
              <a:rPr lang="en-US" sz="900" dirty="0">
                <a:solidFill>
                  <a:prstClr val="black">
                    <a:lumMod val="75000"/>
                    <a:lumOff val="25000"/>
                  </a:prstClr>
                </a:solidFill>
                <a:latin typeface="Roboto" pitchFamily="2" charset="0"/>
                <a:ea typeface="Roboto" pitchFamily="2" charset="0"/>
                <a:cs typeface="Levenim MT" pitchFamily="2" charset="-79"/>
              </a:rPr>
              <a:t>Provide participants with career development coaching and necessary skills training and supportive services – </a:t>
            </a:r>
            <a:r>
              <a:rPr lang="en-US" sz="900" b="1"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Develop and implement wrap around services &amp; Workforce Coaches. </a:t>
            </a:r>
          </a:p>
        </p:txBody>
      </p:sp>
      <p:sp>
        <p:nvSpPr>
          <p:cNvPr id="28" name="Rectangle 8">
            <a:extLst>
              <a:ext uri="{FF2B5EF4-FFF2-40B4-BE49-F238E27FC236}">
                <a16:creationId xmlns:a16="http://schemas.microsoft.com/office/drawing/2014/main" id="{8F8FA52C-D794-9548-AF67-27D1B5D9291A}"/>
              </a:ext>
            </a:extLst>
          </p:cNvPr>
          <p:cNvSpPr>
            <a:spLocks noChangeArrowheads="1"/>
          </p:cNvSpPr>
          <p:nvPr/>
        </p:nvSpPr>
        <p:spPr bwMode="auto">
          <a:xfrm>
            <a:off x="5520050" y="3106636"/>
            <a:ext cx="3025869" cy="1042542"/>
          </a:xfrm>
          <a:prstGeom prst="rect">
            <a:avLst/>
          </a:prstGeom>
          <a:noFill/>
          <a:ln w="9525">
            <a:noFill/>
            <a:miter lim="800000"/>
            <a:headEnd/>
            <a:tailEnd/>
          </a:ln>
        </p:spPr>
        <p:txBody>
          <a:bodyPr vert="horz" wrap="square" lIns="0" tIns="68580" rIns="0" bIns="0" numCol="1" anchor="t" anchorCtr="0" compatLnSpc="1">
            <a:prstTxWarp prst="textNoShape">
              <a:avLst/>
            </a:prstTxWarp>
            <a:noAutofit/>
          </a:bodyPr>
          <a:lstStyle/>
          <a:p>
            <a:pPr defTabSz="342866" fontAlgn="base">
              <a:lnSpc>
                <a:spcPts val="1350"/>
              </a:lnSpc>
              <a:spcBef>
                <a:spcPct val="0"/>
              </a:spcBef>
              <a:spcAft>
                <a:spcPts val="675"/>
              </a:spcAft>
            </a:pPr>
            <a:r>
              <a:rPr lang="en-US" sz="1050" b="1" dirty="0">
                <a:solidFill>
                  <a:srgbClr val="6D8192"/>
                </a:solidFill>
                <a:latin typeface="Roboto" pitchFamily="2" charset="0"/>
                <a:ea typeface="Roboto" pitchFamily="2" charset="0"/>
                <a:cs typeface="Arial" pitchFamily="34" charset="0"/>
              </a:rPr>
              <a:t>Connect</a:t>
            </a:r>
            <a:endParaRPr lang="en-US" sz="1050" dirty="0">
              <a:solidFill>
                <a:srgbClr val="6D8192"/>
              </a:solidFill>
              <a:latin typeface="Roboto" pitchFamily="2" charset="0"/>
              <a:ea typeface="Roboto" pitchFamily="2" charset="0"/>
              <a:cs typeface="Levenim MT" pitchFamily="2" charset="-79"/>
            </a:endParaRPr>
          </a:p>
          <a:p>
            <a:pPr defTabSz="816479"/>
            <a:r>
              <a:rPr lang="en-US" sz="900" dirty="0">
                <a:solidFill>
                  <a:prstClr val="black">
                    <a:lumMod val="75000"/>
                    <a:lumOff val="25000"/>
                  </a:prstClr>
                </a:solidFill>
                <a:latin typeface="Roboto" pitchFamily="2" charset="0"/>
                <a:ea typeface="Roboto" pitchFamily="2" charset="0"/>
                <a:cs typeface="Levenim MT" pitchFamily="2" charset="-79"/>
              </a:rPr>
              <a:t>Outreach to candidates, establish and build partnerships; Identify skills needed by employers, create curriculum to meet industry needs – </a:t>
            </a:r>
            <a:r>
              <a:rPr lang="en-US" sz="900" b="1"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Leverage existing training models, partnerships; conduct gaps analysis during design phase to identify market and employers needs.</a:t>
            </a:r>
          </a:p>
        </p:txBody>
      </p:sp>
      <p:sp>
        <p:nvSpPr>
          <p:cNvPr id="29" name="Rectangle 8">
            <a:extLst>
              <a:ext uri="{FF2B5EF4-FFF2-40B4-BE49-F238E27FC236}">
                <a16:creationId xmlns:a16="http://schemas.microsoft.com/office/drawing/2014/main" id="{6B6E9898-CEA1-D241-B3CA-254A29B5F5DC}"/>
              </a:ext>
            </a:extLst>
          </p:cNvPr>
          <p:cNvSpPr>
            <a:spLocks noChangeArrowheads="1"/>
          </p:cNvSpPr>
          <p:nvPr/>
        </p:nvSpPr>
        <p:spPr bwMode="auto">
          <a:xfrm>
            <a:off x="5520049" y="4363937"/>
            <a:ext cx="3111062" cy="857249"/>
          </a:xfrm>
          <a:prstGeom prst="rect">
            <a:avLst/>
          </a:prstGeom>
          <a:noFill/>
          <a:ln w="9525">
            <a:noFill/>
            <a:miter lim="800000"/>
            <a:headEnd/>
            <a:tailEnd/>
          </a:ln>
        </p:spPr>
        <p:txBody>
          <a:bodyPr vert="horz" wrap="square" lIns="0" tIns="68580" rIns="0" bIns="0" numCol="1" anchor="t" anchorCtr="0" compatLnSpc="1">
            <a:prstTxWarp prst="textNoShape">
              <a:avLst/>
            </a:prstTxWarp>
            <a:noAutofit/>
          </a:bodyPr>
          <a:lstStyle/>
          <a:p>
            <a:pPr defTabSz="342866" fontAlgn="base">
              <a:lnSpc>
                <a:spcPts val="1350"/>
              </a:lnSpc>
              <a:spcBef>
                <a:spcPct val="0"/>
              </a:spcBef>
              <a:spcAft>
                <a:spcPts val="675"/>
              </a:spcAft>
            </a:pPr>
            <a:r>
              <a:rPr lang="en-US" sz="1050" b="1" dirty="0">
                <a:solidFill>
                  <a:srgbClr val="6D8192"/>
                </a:solidFill>
                <a:latin typeface="Roboto" pitchFamily="2" charset="0"/>
                <a:ea typeface="Roboto" pitchFamily="2" charset="0"/>
                <a:cs typeface="Arial" pitchFamily="34" charset="0"/>
              </a:rPr>
              <a:t>Employ</a:t>
            </a:r>
            <a:endParaRPr lang="en-US" sz="1050" dirty="0">
              <a:solidFill>
                <a:srgbClr val="6D8192"/>
              </a:solidFill>
              <a:latin typeface="Roboto" pitchFamily="2" charset="0"/>
              <a:ea typeface="Roboto" pitchFamily="2" charset="0"/>
              <a:cs typeface="Levenim MT" pitchFamily="2" charset="-79"/>
            </a:endParaRPr>
          </a:p>
          <a:p>
            <a:pPr defTabSz="816479"/>
            <a:r>
              <a:rPr lang="en-US" sz="900" dirty="0">
                <a:solidFill>
                  <a:prstClr val="black">
                    <a:lumMod val="75000"/>
                    <a:lumOff val="25000"/>
                  </a:prstClr>
                </a:solidFill>
                <a:latin typeface="Roboto" pitchFamily="2" charset="0"/>
                <a:ea typeface="Roboto" pitchFamily="2" charset="0"/>
                <a:cs typeface="Levenim MT" pitchFamily="2" charset="-79"/>
              </a:rPr>
              <a:t>Workforce advancement through amplifying existing job placement activities – </a:t>
            </a:r>
            <a:r>
              <a:rPr lang="en-US" sz="900" b="1" dirty="0">
                <a:solidFill>
                  <a:prstClr val="black">
                    <a:lumMod val="75000"/>
                    <a:lumOff val="25000"/>
                  </a:prstClr>
                </a:solidFill>
                <a:latin typeface="Roboto" pitchFamily="2" charset="0"/>
                <a:ea typeface="Roboto" pitchFamily="2" charset="0"/>
                <a:cs typeface="Levenim MT" pitchFamily="2" charset="-79"/>
              </a:rPr>
              <a:t>Develop and Implement a “Recruiter” Model &amp; Process that obtains 40-50 hard commitments from industry employers </a:t>
            </a:r>
            <a:r>
              <a:rPr lang="en-US" sz="900" b="1" i="1" dirty="0">
                <a:solidFill>
                  <a:prstClr val="black">
                    <a:lumMod val="75000"/>
                    <a:lumOff val="25000"/>
                  </a:prstClr>
                </a:solidFill>
                <a:latin typeface="Roboto" pitchFamily="2" charset="0"/>
                <a:ea typeface="Roboto" pitchFamily="2" charset="0"/>
                <a:cs typeface="Levenim MT" pitchFamily="2" charset="-79"/>
              </a:rPr>
              <a:t>[resulting in 1,600 opportunities]</a:t>
            </a:r>
          </a:p>
        </p:txBody>
      </p:sp>
    </p:spTree>
    <p:extLst>
      <p:ext uri="{BB962C8B-B14F-4D97-AF65-F5344CB8AC3E}">
        <p14:creationId xmlns:p14="http://schemas.microsoft.com/office/powerpoint/2010/main" val="1366792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22E27FA5-2E33-EE4C-8E1E-EE674FAF2106}"/>
              </a:ext>
            </a:extLst>
          </p:cNvPr>
          <p:cNvSpPr>
            <a:spLocks noChangeArrowheads="1"/>
          </p:cNvSpPr>
          <p:nvPr/>
        </p:nvSpPr>
        <p:spPr bwMode="auto">
          <a:xfrm flipV="1">
            <a:off x="0" y="6591632"/>
            <a:ext cx="8686265" cy="266070"/>
          </a:xfrm>
          <a:prstGeom prst="rect">
            <a:avLst/>
          </a:prstGeom>
          <a:solidFill>
            <a:srgbClr val="F37158"/>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213" name="Rectangle 7"/>
          <p:cNvSpPr>
            <a:spLocks noChangeArrowheads="1"/>
          </p:cNvSpPr>
          <p:nvPr/>
        </p:nvSpPr>
        <p:spPr bwMode="auto">
          <a:xfrm>
            <a:off x="391706" y="266368"/>
            <a:ext cx="3100208" cy="6232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866" fontAlgn="base">
              <a:spcBef>
                <a:spcPct val="0"/>
              </a:spcBef>
              <a:spcAft>
                <a:spcPct val="0"/>
              </a:spcAft>
            </a:pPr>
            <a:r>
              <a:rPr lang="en-US" sz="4050" b="1" dirty="0">
                <a:solidFill>
                  <a:srgbClr val="F37158"/>
                </a:solidFill>
                <a:latin typeface="Roboto" panose="02000000000000000000" pitchFamily="2" charset="0"/>
                <a:ea typeface="Roboto" panose="02000000000000000000" pitchFamily="2" charset="0"/>
                <a:cs typeface="Arial" pitchFamily="34" charset="0"/>
              </a:rPr>
              <a:t>partnerships.</a:t>
            </a:r>
          </a:p>
        </p:txBody>
      </p:sp>
      <p:sp>
        <p:nvSpPr>
          <p:cNvPr id="21" name="Rectangle 8">
            <a:extLst>
              <a:ext uri="{FF2B5EF4-FFF2-40B4-BE49-F238E27FC236}">
                <a16:creationId xmlns:a16="http://schemas.microsoft.com/office/drawing/2014/main" id="{AE72B641-9771-574F-A0B2-C9629212B4FF}"/>
              </a:ext>
            </a:extLst>
          </p:cNvPr>
          <p:cNvSpPr>
            <a:spLocks noChangeArrowheads="1"/>
          </p:cNvSpPr>
          <p:nvPr/>
        </p:nvSpPr>
        <p:spPr bwMode="auto">
          <a:xfrm>
            <a:off x="403981" y="1449882"/>
            <a:ext cx="2428335" cy="428777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816479">
              <a:spcBef>
                <a:spcPts val="900"/>
              </a:spcBef>
              <a:spcAft>
                <a:spcPts val="450"/>
              </a:spcAft>
            </a:pPr>
            <a:r>
              <a:rPr lang="en-US" sz="1275" b="1" dirty="0">
                <a:solidFill>
                  <a:srgbClr val="6D8192"/>
                </a:solidFill>
                <a:latin typeface="Roboto" panose="02000000000000000000" pitchFamily="2" charset="0"/>
                <a:ea typeface="Roboto" panose="02000000000000000000" pitchFamily="2" charset="0"/>
                <a:cs typeface="Arial" pitchFamily="34" charset="0"/>
              </a:rPr>
              <a:t>Backbone Organizations</a:t>
            </a:r>
          </a:p>
          <a:p>
            <a:pPr defTabSz="816479">
              <a:spcBef>
                <a:spcPts val="900"/>
              </a:spcBef>
              <a:spcAft>
                <a:spcPts val="450"/>
              </a:spcAft>
            </a:pPr>
            <a:endParaRPr lang="en-US" sz="1275" b="1" dirty="0">
              <a:solidFill>
                <a:srgbClr val="6D8192"/>
              </a:solidFill>
              <a:latin typeface="Roboto" panose="02000000000000000000" pitchFamily="2" charset="0"/>
              <a:ea typeface="Roboto" panose="02000000000000000000" pitchFamily="2" charset="0"/>
              <a:cs typeface="Arial" pitchFamily="34" charset="0"/>
            </a:endParaRPr>
          </a:p>
          <a:p>
            <a:pPr defTabSz="816479">
              <a:spcBef>
                <a:spcPts val="900"/>
              </a:spcBef>
              <a:spcAft>
                <a:spcPts val="450"/>
              </a:spcAft>
            </a:pPr>
            <a:endParaRPr lang="en-US" sz="1275" b="1" dirty="0">
              <a:solidFill>
                <a:srgbClr val="6D8192"/>
              </a:solidFill>
              <a:latin typeface="Roboto" panose="02000000000000000000" pitchFamily="2" charset="0"/>
              <a:ea typeface="Roboto" panose="02000000000000000000" pitchFamily="2" charset="0"/>
              <a:cs typeface="Arial" pitchFamily="34" charset="0"/>
            </a:endParaRPr>
          </a:p>
          <a:p>
            <a:pPr defTabSz="816479">
              <a:spcBef>
                <a:spcPts val="900"/>
              </a:spcBef>
              <a:spcAft>
                <a:spcPts val="450"/>
              </a:spcAft>
            </a:pPr>
            <a:endParaRPr lang="en-US" sz="1275" b="1" dirty="0">
              <a:solidFill>
                <a:srgbClr val="6D8192"/>
              </a:solidFill>
              <a:latin typeface="Roboto" panose="02000000000000000000" pitchFamily="2" charset="0"/>
              <a:ea typeface="Roboto" panose="02000000000000000000" pitchFamily="2" charset="0"/>
              <a:cs typeface="Arial" pitchFamily="34" charset="0"/>
            </a:endParaRPr>
          </a:p>
          <a:p>
            <a:pPr defTabSz="816479">
              <a:spcBef>
                <a:spcPts val="1800"/>
              </a:spcBef>
              <a:spcAft>
                <a:spcPts val="450"/>
              </a:spcAft>
            </a:pPr>
            <a:endParaRPr lang="en-US" sz="1275" b="1" dirty="0">
              <a:solidFill>
                <a:srgbClr val="6D8192"/>
              </a:solidFill>
              <a:latin typeface="Roboto" panose="02000000000000000000" pitchFamily="2" charset="0"/>
              <a:ea typeface="Roboto" panose="02000000000000000000" pitchFamily="2" charset="0"/>
              <a:cs typeface="Arial" pitchFamily="34" charset="0"/>
            </a:endParaRPr>
          </a:p>
          <a:p>
            <a:pPr defTabSz="816479">
              <a:spcBef>
                <a:spcPts val="1800"/>
              </a:spcBef>
              <a:spcAft>
                <a:spcPts val="450"/>
              </a:spcAft>
            </a:pPr>
            <a:r>
              <a:rPr lang="en-US" sz="1275" b="1" dirty="0">
                <a:solidFill>
                  <a:srgbClr val="6D8192"/>
                </a:solidFill>
                <a:latin typeface="Roboto" panose="02000000000000000000" pitchFamily="2" charset="0"/>
                <a:ea typeface="Roboto" panose="02000000000000000000" pitchFamily="2" charset="0"/>
                <a:cs typeface="Arial" pitchFamily="34" charset="0"/>
              </a:rPr>
              <a:t>Strategic Partners</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USGBC-LA</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LAEDC</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Anti-Recidivism Coalition (ARC)</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GRID Alternatives</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Emerald Cities Collaborative</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WDACS</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CA Conservation Corps</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19 Community Colleges</a:t>
            </a:r>
          </a:p>
          <a:p>
            <a:pPr marL="128575" lvl="1" indent="-128575" defTabSz="816479">
              <a:spcAft>
                <a:spcPts val="450"/>
              </a:spcAft>
              <a:buClr>
                <a:srgbClr val="F1BF50"/>
              </a:buClr>
              <a:buFont typeface="Arial" panose="020B0604020202020204" pitchFamily="34" charset="0"/>
              <a:buChar char="•"/>
            </a:pPr>
            <a:endParaRPr lang="en-US" sz="1200" dirty="0">
              <a:solidFill>
                <a:prstClr val="black">
                  <a:lumMod val="75000"/>
                  <a:lumOff val="25000"/>
                </a:prstClr>
              </a:solidFill>
              <a:latin typeface="Roboto Light" panose="02000000000000000000" pitchFamily="2" charset="0"/>
              <a:ea typeface="Roboto Light" panose="02000000000000000000" pitchFamily="2" charset="0"/>
              <a:cs typeface="Levenim MT" pitchFamily="2" charset="-79"/>
            </a:endParaRPr>
          </a:p>
        </p:txBody>
      </p:sp>
      <p:sp>
        <p:nvSpPr>
          <p:cNvPr id="13" name="Rectangle 8">
            <a:extLst>
              <a:ext uri="{FF2B5EF4-FFF2-40B4-BE49-F238E27FC236}">
                <a16:creationId xmlns:a16="http://schemas.microsoft.com/office/drawing/2014/main" id="{AC83101B-127E-B541-9F62-8B90AA9A02ED}"/>
              </a:ext>
            </a:extLst>
          </p:cNvPr>
          <p:cNvSpPr>
            <a:spLocks noChangeArrowheads="1"/>
          </p:cNvSpPr>
          <p:nvPr/>
        </p:nvSpPr>
        <p:spPr bwMode="auto">
          <a:xfrm>
            <a:off x="4024325" y="1485385"/>
            <a:ext cx="5086350" cy="414929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816479">
              <a:spcBef>
                <a:spcPts val="900"/>
              </a:spcBef>
              <a:spcAft>
                <a:spcPts val="450"/>
              </a:spcAft>
            </a:pPr>
            <a:r>
              <a:rPr lang="en-US" sz="1275" b="1" dirty="0">
                <a:solidFill>
                  <a:srgbClr val="6D8192"/>
                </a:solidFill>
                <a:latin typeface="Roboto" panose="02000000000000000000" pitchFamily="2" charset="0"/>
                <a:ea typeface="Roboto" panose="02000000000000000000" pitchFamily="2" charset="0"/>
                <a:cs typeface="Arial" pitchFamily="34" charset="0"/>
              </a:rPr>
              <a:t>Supportive Partners</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CA Hispanic Chambers of Commerce</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Greater Los Angeles African American Chamber of Commerce (GLAAAC)</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Crenshaw Chamber of Commerce</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Go Engineer (SOLIDWORKS)</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CSULB Institute for Innovation &amp; Entrepreneurship</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Los Angeles Community College District (LACCD)-Facilities</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LA Unified School District (LAUSD)</a:t>
            </a:r>
          </a:p>
          <a:p>
            <a:pPr marL="128575" lvl="1" indent="-128575" defTabSz="816479">
              <a:spcAft>
                <a:spcPts val="300"/>
              </a:spcAft>
              <a:buClr>
                <a:srgbClr val="F1BF50"/>
              </a:buClr>
              <a:buFont typeface="Arial" panose="020B0604020202020204" pitchFamily="34" charset="0"/>
              <a:buChar char="•"/>
            </a:pPr>
            <a:r>
              <a:rPr lang="en-US" sz="1200" dirty="0" err="1">
                <a:solidFill>
                  <a:prstClr val="black">
                    <a:lumMod val="75000"/>
                    <a:lumOff val="25000"/>
                  </a:prstClr>
                </a:solidFill>
                <a:latin typeface="Roboto" panose="02000000000000000000" pitchFamily="2" charset="0"/>
                <a:ea typeface="Roboto" panose="02000000000000000000" pitchFamily="2" charset="0"/>
                <a:cs typeface="Levenim MT" pitchFamily="2" charset="-79"/>
              </a:rPr>
              <a:t>CalTrans</a:t>
            </a:r>
            <a:endPar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endParaRP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SKANSKA</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PLC</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IBEW</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National Association of Minority Contractors-SoCal (NAMC)</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YouthBuild</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HUB Cities Consortium</a:t>
            </a:r>
          </a:p>
          <a:p>
            <a:pPr marL="128575" lvl="1" indent="-128575" defTabSz="816479">
              <a:spcAft>
                <a:spcPts val="300"/>
              </a:spcAft>
              <a:buClr>
                <a:srgbClr val="F1BF50"/>
              </a:buClr>
              <a:buFont typeface="Arial" panose="020B0604020202020204" pitchFamily="34" charset="0"/>
              <a:buChar char="•"/>
            </a:pPr>
            <a:r>
              <a:rPr lang="en-US" sz="1200" dirty="0">
                <a:solidFill>
                  <a:prstClr val="black">
                    <a:lumMod val="75000"/>
                    <a:lumOff val="25000"/>
                  </a:prstClr>
                </a:solidFill>
                <a:latin typeface="Roboto" panose="02000000000000000000" pitchFamily="2" charset="0"/>
                <a:ea typeface="Roboto" panose="02000000000000000000" pitchFamily="2" charset="0"/>
                <a:cs typeface="Levenim MT" pitchFamily="2" charset="-79"/>
              </a:rPr>
              <a:t>Build - LACCD</a:t>
            </a:r>
          </a:p>
          <a:p>
            <a:pPr marL="128575" lvl="1" indent="-128575" defTabSz="816479">
              <a:spcAft>
                <a:spcPts val="450"/>
              </a:spcAft>
              <a:buClr>
                <a:srgbClr val="F1BF50"/>
              </a:buClr>
              <a:buFont typeface="Arial" panose="020B0604020202020204" pitchFamily="34" charset="0"/>
              <a:buChar char="•"/>
            </a:pPr>
            <a:endParaRPr lang="en-US" sz="900" dirty="0">
              <a:solidFill>
                <a:srgbClr val="6D8192"/>
              </a:solidFill>
              <a:latin typeface="Roboto Light" panose="02000000000000000000" pitchFamily="2" charset="0"/>
              <a:ea typeface="Roboto Light" panose="02000000000000000000" pitchFamily="2" charset="0"/>
              <a:cs typeface="Levenim MT" pitchFamily="2" charset="-79"/>
            </a:endParaRPr>
          </a:p>
        </p:txBody>
      </p:sp>
      <p:pic>
        <p:nvPicPr>
          <p:cNvPr id="2050" name="Picture 2">
            <a:extLst>
              <a:ext uri="{FF2B5EF4-FFF2-40B4-BE49-F238E27FC236}">
                <a16:creationId xmlns:a16="http://schemas.microsoft.com/office/drawing/2014/main" id="{32272AD5-1734-4363-9927-0751871ED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321" y="2395894"/>
            <a:ext cx="609627" cy="609627"/>
          </a:xfrm>
          <a:prstGeom prst="rect">
            <a:avLst/>
          </a:prstGeom>
          <a:solidFill>
            <a:schemeClr val="tx1"/>
          </a:solidFill>
        </p:spPr>
      </p:pic>
      <p:pic>
        <p:nvPicPr>
          <p:cNvPr id="2052" name="Picture 4" descr="Image result for irec logo">
            <a:extLst>
              <a:ext uri="{FF2B5EF4-FFF2-40B4-BE49-F238E27FC236}">
                <a16:creationId xmlns:a16="http://schemas.microsoft.com/office/drawing/2014/main" id="{85234976-C6D4-425F-A8E0-206F56539B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981" y="1678314"/>
            <a:ext cx="1539119" cy="6712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FAFDFE5-8F63-4F57-B5F8-F5A43389E8E7}"/>
              </a:ext>
            </a:extLst>
          </p:cNvPr>
          <p:cNvPicPr>
            <a:picLocks noChangeAspect="1"/>
          </p:cNvPicPr>
          <p:nvPr/>
        </p:nvPicPr>
        <p:blipFill>
          <a:blip r:embed="rId5"/>
          <a:stretch>
            <a:fillRect/>
          </a:stretch>
        </p:blipFill>
        <p:spPr>
          <a:xfrm>
            <a:off x="355401" y="2365085"/>
            <a:ext cx="774741" cy="671246"/>
          </a:xfrm>
          <a:prstGeom prst="rect">
            <a:avLst/>
          </a:prstGeom>
        </p:spPr>
      </p:pic>
    </p:spTree>
    <p:extLst>
      <p:ext uri="{BB962C8B-B14F-4D97-AF65-F5344CB8AC3E}">
        <p14:creationId xmlns:p14="http://schemas.microsoft.com/office/powerpoint/2010/main" val="170556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22E27FA5-2E33-EE4C-8E1E-EE674FAF2106}"/>
              </a:ext>
            </a:extLst>
          </p:cNvPr>
          <p:cNvSpPr>
            <a:spLocks noChangeArrowheads="1"/>
          </p:cNvSpPr>
          <p:nvPr/>
        </p:nvSpPr>
        <p:spPr bwMode="auto">
          <a:xfrm flipV="1">
            <a:off x="0" y="6591930"/>
            <a:ext cx="8686265" cy="266070"/>
          </a:xfrm>
          <a:prstGeom prst="rect">
            <a:avLst/>
          </a:prstGeom>
          <a:solidFill>
            <a:srgbClr val="F37158"/>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213" name="Rectangle 7"/>
          <p:cNvSpPr>
            <a:spLocks noChangeArrowheads="1"/>
          </p:cNvSpPr>
          <p:nvPr/>
        </p:nvSpPr>
        <p:spPr bwMode="auto">
          <a:xfrm>
            <a:off x="445641" y="389536"/>
            <a:ext cx="4416274" cy="6232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866" fontAlgn="base">
              <a:spcBef>
                <a:spcPct val="0"/>
              </a:spcBef>
              <a:spcAft>
                <a:spcPct val="0"/>
              </a:spcAft>
            </a:pPr>
            <a:r>
              <a:rPr lang="en-US" sz="4050" b="1" dirty="0">
                <a:solidFill>
                  <a:srgbClr val="F37158"/>
                </a:solidFill>
                <a:latin typeface="Roboto" panose="02000000000000000000" pitchFamily="2" charset="0"/>
                <a:ea typeface="Roboto" panose="02000000000000000000" pitchFamily="2" charset="0"/>
                <a:cs typeface="Arial" pitchFamily="34" charset="0"/>
              </a:rPr>
              <a:t>partnership model.</a:t>
            </a:r>
          </a:p>
        </p:txBody>
      </p:sp>
      <p:pic>
        <p:nvPicPr>
          <p:cNvPr id="3" name="Picture 2">
            <a:extLst>
              <a:ext uri="{FF2B5EF4-FFF2-40B4-BE49-F238E27FC236}">
                <a16:creationId xmlns:a16="http://schemas.microsoft.com/office/drawing/2014/main" id="{C599B7A1-3D36-40B1-AEFA-C4AA06150DCB}"/>
              </a:ext>
            </a:extLst>
          </p:cNvPr>
          <p:cNvPicPr>
            <a:picLocks noChangeAspect="1"/>
          </p:cNvPicPr>
          <p:nvPr/>
        </p:nvPicPr>
        <p:blipFill>
          <a:blip r:embed="rId3"/>
          <a:stretch>
            <a:fillRect/>
          </a:stretch>
        </p:blipFill>
        <p:spPr>
          <a:xfrm>
            <a:off x="0" y="1760316"/>
            <a:ext cx="9144000" cy="3643689"/>
          </a:xfrm>
          <a:prstGeom prst="rect">
            <a:avLst/>
          </a:prstGeom>
        </p:spPr>
      </p:pic>
    </p:spTree>
    <p:extLst>
      <p:ext uri="{BB962C8B-B14F-4D97-AF65-F5344CB8AC3E}">
        <p14:creationId xmlns:p14="http://schemas.microsoft.com/office/powerpoint/2010/main" val="290934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22E27FA5-2E33-EE4C-8E1E-EE674FAF2106}"/>
              </a:ext>
            </a:extLst>
          </p:cNvPr>
          <p:cNvSpPr>
            <a:spLocks noChangeArrowheads="1"/>
          </p:cNvSpPr>
          <p:nvPr/>
        </p:nvSpPr>
        <p:spPr bwMode="auto">
          <a:xfrm flipV="1">
            <a:off x="0" y="6591930"/>
            <a:ext cx="8686265" cy="266070"/>
          </a:xfrm>
          <a:prstGeom prst="rect">
            <a:avLst/>
          </a:prstGeom>
          <a:solidFill>
            <a:srgbClr val="F37158"/>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213" name="Rectangle 7"/>
          <p:cNvSpPr>
            <a:spLocks noChangeArrowheads="1"/>
          </p:cNvSpPr>
          <p:nvPr/>
        </p:nvSpPr>
        <p:spPr bwMode="auto">
          <a:xfrm>
            <a:off x="429165" y="525460"/>
            <a:ext cx="5360442" cy="6232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866" fontAlgn="base">
              <a:spcBef>
                <a:spcPct val="0"/>
              </a:spcBef>
              <a:spcAft>
                <a:spcPct val="0"/>
              </a:spcAft>
            </a:pPr>
            <a:r>
              <a:rPr lang="en-US" sz="4050" b="1" dirty="0">
                <a:solidFill>
                  <a:srgbClr val="F37158"/>
                </a:solidFill>
                <a:latin typeface="Roboto" panose="02000000000000000000" pitchFamily="2" charset="0"/>
                <a:ea typeface="Roboto" panose="02000000000000000000" pitchFamily="2" charset="0"/>
                <a:cs typeface="Arial" pitchFamily="34" charset="0"/>
              </a:rPr>
              <a:t>grant proposal phases.</a:t>
            </a:r>
          </a:p>
        </p:txBody>
      </p:sp>
      <p:pic>
        <p:nvPicPr>
          <p:cNvPr id="5" name="Picture 4">
            <a:extLst>
              <a:ext uri="{FF2B5EF4-FFF2-40B4-BE49-F238E27FC236}">
                <a16:creationId xmlns:a16="http://schemas.microsoft.com/office/drawing/2014/main" id="{B5F7F4E2-5000-4F4B-9220-C2D81D82B8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9165" y="2220790"/>
            <a:ext cx="8210550" cy="3076574"/>
          </a:xfrm>
          <a:prstGeom prst="rect">
            <a:avLst/>
          </a:prstGeom>
        </p:spPr>
      </p:pic>
    </p:spTree>
    <p:extLst>
      <p:ext uri="{BB962C8B-B14F-4D97-AF65-F5344CB8AC3E}">
        <p14:creationId xmlns:p14="http://schemas.microsoft.com/office/powerpoint/2010/main" val="168632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85D2-D7F0-4C42-8D0B-6AE8F88EB196}"/>
              </a:ext>
            </a:extLst>
          </p:cNvPr>
          <p:cNvSpPr>
            <a:spLocks noGrp="1"/>
          </p:cNvSpPr>
          <p:nvPr>
            <p:ph type="title"/>
          </p:nvPr>
        </p:nvSpPr>
        <p:spPr>
          <a:xfrm>
            <a:off x="411893" y="2062247"/>
            <a:ext cx="7858898" cy="1978411"/>
          </a:xfrm>
        </p:spPr>
        <p:txBody>
          <a:bodyPr/>
          <a:lstStyle/>
          <a:p>
            <a:pPr algn="ctr"/>
            <a:r>
              <a:rPr lang="en-US" b="1" dirty="0"/>
              <a:t>Regional Workforce Alliance Q1</a:t>
            </a:r>
            <a:br>
              <a:rPr lang="en-US" b="1" dirty="0"/>
            </a:br>
            <a:br>
              <a:rPr lang="en-US" b="1" dirty="0"/>
            </a:br>
            <a:r>
              <a:rPr lang="en-US" sz="2800" b="1" dirty="0"/>
              <a:t>Thursday, March 31, 2022</a:t>
            </a:r>
            <a:br>
              <a:rPr lang="en-US" b="1" dirty="0"/>
            </a:br>
            <a:endParaRPr lang="en-US" b="1" dirty="0"/>
          </a:p>
        </p:txBody>
      </p:sp>
    </p:spTree>
    <p:extLst>
      <p:ext uri="{BB962C8B-B14F-4D97-AF65-F5344CB8AC3E}">
        <p14:creationId xmlns:p14="http://schemas.microsoft.com/office/powerpoint/2010/main" val="2382565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0"/>
            <a:ext cx="9143953" cy="6857999"/>
          </a:xfrm>
          <a:prstGeom prst="rect">
            <a:avLst/>
          </a:prstGeom>
          <a:solidFill>
            <a:srgbClr val="F37158"/>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18" name="Rectangle 8">
            <a:extLst>
              <a:ext uri="{FF2B5EF4-FFF2-40B4-BE49-F238E27FC236}">
                <a16:creationId xmlns:a16="http://schemas.microsoft.com/office/drawing/2014/main" id="{22E27FA5-2E33-EE4C-8E1E-EE674FAF2106}"/>
              </a:ext>
            </a:extLst>
          </p:cNvPr>
          <p:cNvSpPr>
            <a:spLocks noChangeArrowheads="1"/>
          </p:cNvSpPr>
          <p:nvPr/>
        </p:nvSpPr>
        <p:spPr bwMode="auto">
          <a:xfrm flipV="1">
            <a:off x="0" y="6591930"/>
            <a:ext cx="8686265" cy="266070"/>
          </a:xfrm>
          <a:prstGeom prst="rect">
            <a:avLst/>
          </a:prstGeom>
          <a:solidFill>
            <a:schemeClr val="bg1"/>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Calibri"/>
            </a:endParaRPr>
          </a:p>
        </p:txBody>
      </p:sp>
      <p:sp>
        <p:nvSpPr>
          <p:cNvPr id="206" name="Rectangle 8"/>
          <p:cNvSpPr>
            <a:spLocks noChangeArrowheads="1"/>
          </p:cNvSpPr>
          <p:nvPr/>
        </p:nvSpPr>
        <p:spPr bwMode="auto">
          <a:xfrm>
            <a:off x="2800350" y="2531982"/>
            <a:ext cx="6172200" cy="897019"/>
          </a:xfrm>
          <a:prstGeom prst="rect">
            <a:avLst/>
          </a:prstGeom>
          <a:noFill/>
          <a:ln w="9525">
            <a:noFill/>
            <a:miter lim="800000"/>
            <a:headEnd/>
            <a:tailEnd/>
          </a:ln>
        </p:spPr>
        <p:txBody>
          <a:bodyPr vert="horz" wrap="square" lIns="0" tIns="68580" rIns="0" bIns="0" numCol="1" anchor="t" anchorCtr="0" compatLnSpc="1">
            <a:prstTxWarp prst="textNoShape">
              <a:avLst/>
            </a:prstTxWarp>
            <a:noAutofit/>
          </a:bodyPr>
          <a:lstStyle/>
          <a:p>
            <a:pPr defTabSz="816479"/>
            <a:r>
              <a:rPr lang="en-US" sz="1350" dirty="0">
                <a:solidFill>
                  <a:srgbClr val="FFFFFF"/>
                </a:solidFill>
                <a:latin typeface="Roboto Light" pitchFamily="2" charset="0"/>
                <a:cs typeface="Arial" pitchFamily="34" charset="0"/>
              </a:rPr>
              <a:t>County of Los Angeles</a:t>
            </a:r>
          </a:p>
          <a:p>
            <a:pPr defTabSz="816479"/>
            <a:r>
              <a:rPr lang="en-US" sz="1350" dirty="0">
                <a:solidFill>
                  <a:srgbClr val="FFFFFF"/>
                </a:solidFill>
                <a:latin typeface="Roboto Light" pitchFamily="2" charset="0"/>
                <a:cs typeface="Arial" pitchFamily="34" charset="0"/>
              </a:rPr>
              <a:t>Internal Services Department (</a:t>
            </a:r>
            <a:r>
              <a:rPr lang="en-US" sz="1350">
                <a:solidFill>
                  <a:srgbClr val="FFFFFF"/>
                </a:solidFill>
                <a:latin typeface="Roboto Light" pitchFamily="2" charset="0"/>
                <a:cs typeface="Arial" pitchFamily="34" charset="0"/>
              </a:rPr>
              <a:t>ISD) Office </a:t>
            </a:r>
            <a:r>
              <a:rPr lang="en-US" sz="1350" dirty="0">
                <a:solidFill>
                  <a:srgbClr val="FFFFFF"/>
                </a:solidFill>
                <a:latin typeface="Roboto Light" pitchFamily="2" charset="0"/>
                <a:cs typeface="Arial" pitchFamily="34" charset="0"/>
              </a:rPr>
              <a:t>of Energy &amp; Environmental Service (EES)</a:t>
            </a:r>
          </a:p>
          <a:p>
            <a:pPr defTabSz="816479"/>
            <a:r>
              <a:rPr lang="en-US" sz="1350" dirty="0">
                <a:solidFill>
                  <a:srgbClr val="FFFFFF"/>
                </a:solidFill>
                <a:latin typeface="Roboto Light" pitchFamily="2" charset="0"/>
                <a:cs typeface="Arial" pitchFamily="34" charset="0"/>
              </a:rPr>
              <a:t>Department of Workforce Development, Aging and Community Services (WDACS)</a:t>
            </a:r>
          </a:p>
        </p:txBody>
      </p:sp>
      <p:sp>
        <p:nvSpPr>
          <p:cNvPr id="9" name="Rectangle 7">
            <a:extLst>
              <a:ext uri="{FF2B5EF4-FFF2-40B4-BE49-F238E27FC236}">
                <a16:creationId xmlns:a16="http://schemas.microsoft.com/office/drawing/2014/main" id="{91C688CF-3A3B-5440-A09B-D19B3BE2AC23}"/>
              </a:ext>
            </a:extLst>
          </p:cNvPr>
          <p:cNvSpPr>
            <a:spLocks noChangeArrowheads="1"/>
          </p:cNvSpPr>
          <p:nvPr/>
        </p:nvSpPr>
        <p:spPr bwMode="auto">
          <a:xfrm>
            <a:off x="487498" y="2531981"/>
            <a:ext cx="839172" cy="253916"/>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defTabSz="342866" fontAlgn="base">
              <a:spcBef>
                <a:spcPct val="0"/>
              </a:spcBef>
              <a:spcAft>
                <a:spcPct val="0"/>
              </a:spcAft>
            </a:pPr>
            <a:r>
              <a:rPr lang="en-US" sz="1650" dirty="0">
                <a:solidFill>
                  <a:prstClr val="white"/>
                </a:solidFill>
                <a:latin typeface="Roboto Light" pitchFamily="2" charset="0"/>
                <a:ea typeface="Roboto Light" pitchFamily="2" charset="0"/>
                <a:cs typeface="Arial" pitchFamily="34" charset="0"/>
              </a:rPr>
              <a:t>Contacts</a:t>
            </a:r>
            <a:endParaRPr lang="en-US" sz="675" dirty="0">
              <a:solidFill>
                <a:prstClr val="white"/>
              </a:solidFill>
              <a:latin typeface="Roboto Light" pitchFamily="2" charset="0"/>
              <a:ea typeface="Roboto Light" pitchFamily="2" charset="0"/>
              <a:cs typeface="Arial" pitchFamily="34" charset="0"/>
            </a:endParaRPr>
          </a:p>
        </p:txBody>
      </p:sp>
      <p:sp>
        <p:nvSpPr>
          <p:cNvPr id="10" name="Line 8">
            <a:extLst>
              <a:ext uri="{FF2B5EF4-FFF2-40B4-BE49-F238E27FC236}">
                <a16:creationId xmlns:a16="http://schemas.microsoft.com/office/drawing/2014/main" id="{279796D9-53CB-1243-AD0E-A410A4DF6EFA}"/>
              </a:ext>
            </a:extLst>
          </p:cNvPr>
          <p:cNvSpPr>
            <a:spLocks noChangeShapeType="1"/>
          </p:cNvSpPr>
          <p:nvPr/>
        </p:nvSpPr>
        <p:spPr bwMode="auto">
          <a:xfrm>
            <a:off x="0" y="2429601"/>
            <a:ext cx="1899991" cy="0"/>
          </a:xfrm>
          <a:prstGeom prst="line">
            <a:avLst/>
          </a:prstGeom>
          <a:noFill/>
          <a:ln w="19050" cap="flat">
            <a:solidFill>
              <a:schemeClr val="bg1"/>
            </a:solidFill>
            <a:prstDash val="solid"/>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white"/>
              </a:solidFill>
              <a:latin typeface="Calibri"/>
            </a:endParaRPr>
          </a:p>
        </p:txBody>
      </p:sp>
      <p:sp>
        <p:nvSpPr>
          <p:cNvPr id="11" name="Rectangle 8">
            <a:extLst>
              <a:ext uri="{FF2B5EF4-FFF2-40B4-BE49-F238E27FC236}">
                <a16:creationId xmlns:a16="http://schemas.microsoft.com/office/drawing/2014/main" id="{3C5C277E-194A-D041-A6CF-9661C10E4CC5}"/>
              </a:ext>
            </a:extLst>
          </p:cNvPr>
          <p:cNvSpPr>
            <a:spLocks noChangeArrowheads="1"/>
          </p:cNvSpPr>
          <p:nvPr/>
        </p:nvSpPr>
        <p:spPr bwMode="auto">
          <a:xfrm>
            <a:off x="2753911" y="3828168"/>
            <a:ext cx="1485899" cy="782719"/>
          </a:xfrm>
          <a:prstGeom prst="rect">
            <a:avLst/>
          </a:prstGeom>
          <a:noFill/>
          <a:ln w="9525">
            <a:noFill/>
            <a:miter lim="800000"/>
            <a:headEnd/>
            <a:tailEnd/>
          </a:ln>
        </p:spPr>
        <p:txBody>
          <a:bodyPr vert="horz" wrap="square" lIns="0" tIns="68580" rIns="0" bIns="0" numCol="1" spcCol="457200" anchor="t" anchorCtr="0" compatLnSpc="1">
            <a:prstTxWarp prst="textNoShape">
              <a:avLst/>
            </a:prstTxWarp>
            <a:noAutofit/>
          </a:bodyPr>
          <a:lstStyle/>
          <a:p>
            <a:pPr defTabSz="816479"/>
            <a:r>
              <a:rPr lang="en-US" sz="1200" b="1" dirty="0">
                <a:solidFill>
                  <a:prstClr val="white"/>
                </a:solidFill>
                <a:latin typeface="Roboto" pitchFamily="2" charset="0"/>
                <a:ea typeface="Roboto" pitchFamily="2" charset="0"/>
                <a:cs typeface="Levenim MT" pitchFamily="2" charset="-79"/>
              </a:rPr>
              <a:t>Minh S. Le</a:t>
            </a:r>
          </a:p>
          <a:p>
            <a:pPr defTabSz="816479"/>
            <a:r>
              <a:rPr lang="en-US" sz="1050" dirty="0">
                <a:solidFill>
                  <a:prstClr val="white"/>
                </a:solidFill>
                <a:latin typeface="Roboto" pitchFamily="2" charset="0"/>
                <a:ea typeface="Roboto" pitchFamily="2" charset="0"/>
                <a:cs typeface="Levenim MT" pitchFamily="2" charset="-79"/>
              </a:rPr>
              <a:t>General Manager</a:t>
            </a:r>
          </a:p>
          <a:p>
            <a:pPr defTabSz="816479"/>
            <a:r>
              <a:rPr lang="en-US" sz="1050" dirty="0">
                <a:solidFill>
                  <a:prstClr val="white"/>
                </a:solidFill>
                <a:latin typeface="Roboto" pitchFamily="2" charset="0"/>
                <a:ea typeface="Roboto" pitchFamily="2" charset="0"/>
                <a:cs typeface="Levenim MT" pitchFamily="2" charset="-79"/>
              </a:rPr>
              <a:t>ISD-EES</a:t>
            </a:r>
          </a:p>
          <a:p>
            <a:pPr defTabSz="816479"/>
            <a:r>
              <a:rPr lang="en-US" sz="1050" dirty="0">
                <a:solidFill>
                  <a:prstClr val="white"/>
                </a:solidFill>
                <a:latin typeface="Roboto" pitchFamily="2" charset="0"/>
                <a:ea typeface="Roboto" pitchFamily="2" charset="0"/>
                <a:cs typeface="Levenim MT" pitchFamily="2" charset="-79"/>
              </a:rPr>
              <a:t>(323) 267-7006</a:t>
            </a:r>
          </a:p>
          <a:p>
            <a:pPr defTabSz="816479"/>
            <a:r>
              <a:rPr lang="en-US" sz="1050" dirty="0">
                <a:solidFill>
                  <a:prstClr val="white"/>
                </a:solidFill>
                <a:latin typeface="Roboto" pitchFamily="2" charset="0"/>
                <a:ea typeface="Roboto" pitchFamily="2" charset="0"/>
                <a:cs typeface="Levenim MT" pitchFamily="2" charset="-79"/>
              </a:rPr>
              <a:t>MSLe@isd.lacounty.gov</a:t>
            </a:r>
          </a:p>
          <a:p>
            <a:pPr defTabSz="816479"/>
            <a:endParaRPr lang="en-US" sz="1050" dirty="0">
              <a:solidFill>
                <a:prstClr val="white"/>
              </a:solidFill>
              <a:latin typeface="Roboto" pitchFamily="2" charset="0"/>
              <a:ea typeface="Roboto" pitchFamily="2" charset="0"/>
              <a:cs typeface="Levenim MT" pitchFamily="2" charset="-79"/>
            </a:endParaRPr>
          </a:p>
        </p:txBody>
      </p:sp>
      <p:sp>
        <p:nvSpPr>
          <p:cNvPr id="13" name="Rectangle 8">
            <a:extLst>
              <a:ext uri="{FF2B5EF4-FFF2-40B4-BE49-F238E27FC236}">
                <a16:creationId xmlns:a16="http://schemas.microsoft.com/office/drawing/2014/main" id="{7F046985-2C2A-5D48-95CE-5B252083E9EB}"/>
              </a:ext>
            </a:extLst>
          </p:cNvPr>
          <p:cNvSpPr>
            <a:spLocks noChangeArrowheads="1"/>
          </p:cNvSpPr>
          <p:nvPr/>
        </p:nvSpPr>
        <p:spPr bwMode="auto">
          <a:xfrm>
            <a:off x="4690368" y="3828168"/>
            <a:ext cx="2038349" cy="897019"/>
          </a:xfrm>
          <a:prstGeom prst="rect">
            <a:avLst/>
          </a:prstGeom>
          <a:noFill/>
          <a:ln w="9525">
            <a:noFill/>
            <a:miter lim="800000"/>
            <a:headEnd/>
            <a:tailEnd/>
          </a:ln>
        </p:spPr>
        <p:txBody>
          <a:bodyPr vert="horz" wrap="square" lIns="0" tIns="68580" rIns="0" bIns="0" numCol="1" spcCol="457200" anchor="t" anchorCtr="0" compatLnSpc="1">
            <a:prstTxWarp prst="textNoShape">
              <a:avLst/>
            </a:prstTxWarp>
            <a:noAutofit/>
          </a:bodyPr>
          <a:lstStyle/>
          <a:p>
            <a:pPr defTabSz="816479"/>
            <a:r>
              <a:rPr lang="en-US" sz="1200" b="1" dirty="0">
                <a:solidFill>
                  <a:prstClr val="white"/>
                </a:solidFill>
                <a:latin typeface="Roboto" pitchFamily="2" charset="0"/>
                <a:ea typeface="Roboto" pitchFamily="2" charset="0"/>
                <a:cs typeface="Levenim MT" pitchFamily="2" charset="-79"/>
              </a:rPr>
              <a:t>Lujuana Medina</a:t>
            </a:r>
          </a:p>
          <a:p>
            <a:pPr defTabSz="816479"/>
            <a:r>
              <a:rPr lang="en-US" sz="1050" dirty="0">
                <a:solidFill>
                  <a:prstClr val="white"/>
                </a:solidFill>
                <a:latin typeface="Roboto" pitchFamily="2" charset="0"/>
                <a:ea typeface="Roboto" pitchFamily="2" charset="0"/>
                <a:cs typeface="Levenim MT" pitchFamily="2" charset="-79"/>
              </a:rPr>
              <a:t>Environmental Initiatives Manager</a:t>
            </a:r>
          </a:p>
          <a:p>
            <a:pPr defTabSz="816479"/>
            <a:r>
              <a:rPr lang="en-US" sz="1050" dirty="0">
                <a:solidFill>
                  <a:prstClr val="white"/>
                </a:solidFill>
                <a:latin typeface="Roboto" pitchFamily="2" charset="0"/>
                <a:ea typeface="Roboto" pitchFamily="2" charset="0"/>
                <a:cs typeface="Levenim MT" pitchFamily="2" charset="-79"/>
              </a:rPr>
              <a:t>ISD-EES</a:t>
            </a:r>
          </a:p>
          <a:p>
            <a:pPr defTabSz="816479"/>
            <a:r>
              <a:rPr lang="en-US" sz="1050" dirty="0">
                <a:solidFill>
                  <a:prstClr val="white"/>
                </a:solidFill>
                <a:latin typeface="Roboto" pitchFamily="2" charset="0"/>
                <a:ea typeface="Roboto" pitchFamily="2" charset="0"/>
                <a:cs typeface="Levenim MT" pitchFamily="2" charset="-79"/>
              </a:rPr>
              <a:t>(323) 881-3971</a:t>
            </a:r>
          </a:p>
          <a:p>
            <a:pPr defTabSz="816479"/>
            <a:r>
              <a:rPr lang="en-US" sz="1050" dirty="0">
                <a:solidFill>
                  <a:prstClr val="white"/>
                </a:solidFill>
                <a:latin typeface="Roboto" pitchFamily="2" charset="0"/>
                <a:ea typeface="Roboto" pitchFamily="2" charset="0"/>
                <a:cs typeface="Levenim MT" pitchFamily="2" charset="-79"/>
              </a:rPr>
              <a:t>LMedina@isd.lacounty.gov</a:t>
            </a:r>
          </a:p>
        </p:txBody>
      </p:sp>
      <p:sp>
        <p:nvSpPr>
          <p:cNvPr id="14" name="Rectangle 8">
            <a:extLst>
              <a:ext uri="{FF2B5EF4-FFF2-40B4-BE49-F238E27FC236}">
                <a16:creationId xmlns:a16="http://schemas.microsoft.com/office/drawing/2014/main" id="{6E2DCDA3-6E72-2042-9AC3-AA851EAC7E7C}"/>
              </a:ext>
            </a:extLst>
          </p:cNvPr>
          <p:cNvSpPr>
            <a:spLocks noChangeArrowheads="1"/>
          </p:cNvSpPr>
          <p:nvPr/>
        </p:nvSpPr>
        <p:spPr bwMode="auto">
          <a:xfrm>
            <a:off x="7123957" y="3815406"/>
            <a:ext cx="1638299" cy="897019"/>
          </a:xfrm>
          <a:prstGeom prst="rect">
            <a:avLst/>
          </a:prstGeom>
          <a:noFill/>
          <a:ln w="9525">
            <a:noFill/>
            <a:miter lim="800000"/>
            <a:headEnd/>
            <a:tailEnd/>
          </a:ln>
        </p:spPr>
        <p:txBody>
          <a:bodyPr vert="horz" wrap="square" lIns="0" tIns="68580" rIns="0" bIns="0" numCol="1" spcCol="457200" anchor="t" anchorCtr="0" compatLnSpc="1">
            <a:prstTxWarp prst="textNoShape">
              <a:avLst/>
            </a:prstTxWarp>
            <a:noAutofit/>
          </a:bodyPr>
          <a:lstStyle/>
          <a:p>
            <a:pPr defTabSz="816479"/>
            <a:r>
              <a:rPr lang="en-US" sz="1200" b="1" dirty="0">
                <a:solidFill>
                  <a:prstClr val="white"/>
                </a:solidFill>
                <a:latin typeface="Roboto" pitchFamily="2" charset="0"/>
                <a:ea typeface="Roboto" pitchFamily="2" charset="0"/>
                <a:cs typeface="Levenim MT" pitchFamily="2" charset="-79"/>
              </a:rPr>
              <a:t>Sheena Tran</a:t>
            </a:r>
          </a:p>
          <a:p>
            <a:pPr defTabSz="816479"/>
            <a:r>
              <a:rPr lang="en-US" sz="1050" dirty="0">
                <a:solidFill>
                  <a:prstClr val="white"/>
                </a:solidFill>
                <a:latin typeface="Roboto" pitchFamily="2" charset="0"/>
                <a:ea typeface="Roboto" pitchFamily="2" charset="0"/>
                <a:cs typeface="Levenim MT" pitchFamily="2" charset="-79"/>
              </a:rPr>
              <a:t>Program Manager</a:t>
            </a:r>
          </a:p>
          <a:p>
            <a:pPr defTabSz="816479"/>
            <a:r>
              <a:rPr lang="en-US" sz="1050" dirty="0">
                <a:solidFill>
                  <a:prstClr val="white"/>
                </a:solidFill>
                <a:latin typeface="Roboto" pitchFamily="2" charset="0"/>
                <a:ea typeface="Roboto" pitchFamily="2" charset="0"/>
                <a:cs typeface="Levenim MT" pitchFamily="2" charset="-79"/>
              </a:rPr>
              <a:t>ISD-EES</a:t>
            </a:r>
          </a:p>
          <a:p>
            <a:pPr defTabSz="816479"/>
            <a:r>
              <a:rPr lang="en-US" sz="1050" dirty="0">
                <a:solidFill>
                  <a:prstClr val="white"/>
                </a:solidFill>
                <a:latin typeface="Roboto" pitchFamily="2" charset="0"/>
                <a:ea typeface="Roboto" pitchFamily="2" charset="0"/>
                <a:cs typeface="Levenim MT" pitchFamily="2" charset="-79"/>
              </a:rPr>
              <a:t>(562) 413-1808</a:t>
            </a:r>
          </a:p>
          <a:p>
            <a:pPr defTabSz="816479"/>
            <a:r>
              <a:rPr lang="en-US" sz="1050" dirty="0">
                <a:solidFill>
                  <a:prstClr val="white"/>
                </a:solidFill>
                <a:latin typeface="Roboto" pitchFamily="2" charset="0"/>
                <a:ea typeface="Roboto" pitchFamily="2" charset="0"/>
                <a:cs typeface="Levenim MT" pitchFamily="2" charset="-79"/>
              </a:rPr>
              <a:t>STran2@isd.lacounty.gov</a:t>
            </a:r>
          </a:p>
          <a:p>
            <a:pPr defTabSz="816479"/>
            <a:endParaRPr lang="en-US" sz="1050" dirty="0">
              <a:solidFill>
                <a:prstClr val="white"/>
              </a:solidFill>
              <a:latin typeface="Roboto" pitchFamily="2" charset="0"/>
              <a:ea typeface="Roboto" pitchFamily="2" charset="0"/>
              <a:cs typeface="Levenim MT" pitchFamily="2" charset="-79"/>
            </a:endParaRPr>
          </a:p>
          <a:p>
            <a:pPr defTabSz="816479"/>
            <a:endParaRPr lang="en-US" sz="1050" dirty="0">
              <a:solidFill>
                <a:prstClr val="white"/>
              </a:solidFill>
              <a:latin typeface="Roboto" pitchFamily="2" charset="0"/>
              <a:ea typeface="Roboto" pitchFamily="2" charset="0"/>
              <a:cs typeface="Levenim MT" pitchFamily="2" charset="-79"/>
            </a:endParaRPr>
          </a:p>
          <a:p>
            <a:pPr defTabSz="816479"/>
            <a:endParaRPr lang="en-US" sz="1050" dirty="0">
              <a:solidFill>
                <a:prstClr val="white"/>
              </a:solidFill>
              <a:latin typeface="Roboto" pitchFamily="2" charset="0"/>
              <a:ea typeface="Roboto" pitchFamily="2" charset="0"/>
              <a:cs typeface="Levenim MT" pitchFamily="2" charset="-79"/>
            </a:endParaRPr>
          </a:p>
          <a:p>
            <a:pPr defTabSz="816479"/>
            <a:endParaRPr lang="en-US" sz="1350" dirty="0">
              <a:solidFill>
                <a:srgbClr val="000000"/>
              </a:solidFill>
              <a:latin typeface="Calibri"/>
            </a:endParaRPr>
          </a:p>
        </p:txBody>
      </p:sp>
      <p:pic>
        <p:nvPicPr>
          <p:cNvPr id="19" name="Picture 18" descr="Logo, calendar&#10;&#10;Description automatically generated">
            <a:extLst>
              <a:ext uri="{FF2B5EF4-FFF2-40B4-BE49-F238E27FC236}">
                <a16:creationId xmlns:a16="http://schemas.microsoft.com/office/drawing/2014/main" id="{5E0C7213-BC7E-4846-8A38-12DDF3B3F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0351" y="1549488"/>
            <a:ext cx="796862" cy="796862"/>
          </a:xfrm>
          <a:prstGeom prst="rect">
            <a:avLst/>
          </a:prstGeom>
        </p:spPr>
      </p:pic>
      <p:sp>
        <p:nvSpPr>
          <p:cNvPr id="12" name="Rectangle 8">
            <a:extLst>
              <a:ext uri="{FF2B5EF4-FFF2-40B4-BE49-F238E27FC236}">
                <a16:creationId xmlns:a16="http://schemas.microsoft.com/office/drawing/2014/main" id="{3F99173C-4BAE-4DB9-AE91-2FB92ED781D1}"/>
              </a:ext>
            </a:extLst>
          </p:cNvPr>
          <p:cNvSpPr>
            <a:spLocks noChangeArrowheads="1"/>
          </p:cNvSpPr>
          <p:nvPr/>
        </p:nvSpPr>
        <p:spPr bwMode="auto">
          <a:xfrm>
            <a:off x="342900" y="3829050"/>
            <a:ext cx="1899991" cy="782719"/>
          </a:xfrm>
          <a:prstGeom prst="rect">
            <a:avLst/>
          </a:prstGeom>
          <a:noFill/>
          <a:ln w="9525">
            <a:noFill/>
            <a:miter lim="800000"/>
            <a:headEnd/>
            <a:tailEnd/>
          </a:ln>
        </p:spPr>
        <p:txBody>
          <a:bodyPr vert="horz" wrap="square" lIns="0" tIns="68580" rIns="0" bIns="0" numCol="1" spcCol="457200" anchor="t" anchorCtr="0" compatLnSpc="1">
            <a:prstTxWarp prst="textNoShape">
              <a:avLst/>
            </a:prstTxWarp>
            <a:noAutofit/>
          </a:bodyPr>
          <a:lstStyle/>
          <a:p>
            <a:pPr defTabSz="816479"/>
            <a:r>
              <a:rPr lang="en-US" sz="1200" b="1" dirty="0">
                <a:solidFill>
                  <a:prstClr val="white"/>
                </a:solidFill>
                <a:latin typeface="Roboto" pitchFamily="2" charset="0"/>
                <a:ea typeface="Roboto" pitchFamily="2" charset="0"/>
                <a:cs typeface="Levenim MT" pitchFamily="2" charset="-79"/>
              </a:rPr>
              <a:t>Kelly LoBianco</a:t>
            </a:r>
          </a:p>
          <a:p>
            <a:pPr defTabSz="816479"/>
            <a:r>
              <a:rPr lang="en-US" sz="1050" dirty="0">
                <a:solidFill>
                  <a:prstClr val="white"/>
                </a:solidFill>
                <a:latin typeface="Roboto" pitchFamily="2" charset="0"/>
                <a:ea typeface="Roboto" pitchFamily="2" charset="0"/>
                <a:cs typeface="Levenim MT" pitchFamily="2" charset="-79"/>
              </a:rPr>
              <a:t>Executive Director</a:t>
            </a:r>
          </a:p>
          <a:p>
            <a:pPr defTabSz="816479"/>
            <a:r>
              <a:rPr lang="en-US" sz="1050" dirty="0">
                <a:solidFill>
                  <a:prstClr val="white"/>
                </a:solidFill>
                <a:latin typeface="Roboto" pitchFamily="2" charset="0"/>
                <a:ea typeface="Roboto" pitchFamily="2" charset="0"/>
                <a:cs typeface="Levenim MT" pitchFamily="2" charset="-79"/>
              </a:rPr>
              <a:t>WDACS</a:t>
            </a:r>
          </a:p>
          <a:p>
            <a:pPr defTabSz="816479"/>
            <a:r>
              <a:rPr lang="en-US" sz="1050" dirty="0">
                <a:solidFill>
                  <a:prstClr val="white"/>
                </a:solidFill>
                <a:latin typeface="Roboto" pitchFamily="2" charset="0"/>
                <a:ea typeface="Roboto" pitchFamily="2" charset="0"/>
                <a:cs typeface="Levenim MT" pitchFamily="2" charset="-79"/>
              </a:rPr>
              <a:t>(213) 880-4114</a:t>
            </a:r>
          </a:p>
          <a:p>
            <a:pPr defTabSz="816479"/>
            <a:r>
              <a:rPr lang="en-US" sz="1050" dirty="0">
                <a:solidFill>
                  <a:prstClr val="white"/>
                </a:solidFill>
                <a:latin typeface="Roboto" pitchFamily="2" charset="0"/>
                <a:ea typeface="Roboto" pitchFamily="2" charset="0"/>
                <a:cs typeface="Levenim MT" pitchFamily="2" charset="-79"/>
              </a:rPr>
              <a:t>klobianco@wdacs.lacounty.gov</a:t>
            </a:r>
          </a:p>
        </p:txBody>
      </p:sp>
    </p:spTree>
    <p:extLst>
      <p:ext uri="{BB962C8B-B14F-4D97-AF65-F5344CB8AC3E}">
        <p14:creationId xmlns:p14="http://schemas.microsoft.com/office/powerpoint/2010/main" val="1217458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0D45C-1E52-4844-A41F-43A0AEFEE847}"/>
              </a:ext>
            </a:extLst>
          </p:cNvPr>
          <p:cNvSpPr>
            <a:spLocks noGrp="1"/>
          </p:cNvSpPr>
          <p:nvPr>
            <p:ph type="title"/>
          </p:nvPr>
        </p:nvSpPr>
        <p:spPr>
          <a:xfrm>
            <a:off x="623888" y="1709741"/>
            <a:ext cx="7886700" cy="2182035"/>
          </a:xfrm>
        </p:spPr>
        <p:txBody>
          <a:bodyPr anchor="b">
            <a:normAutofit/>
          </a:bodyPr>
          <a:lstStyle/>
          <a:p>
            <a:pPr algn="ctr"/>
            <a:r>
              <a:rPr lang="en-US" sz="4800" b="1" dirty="0">
                <a:solidFill>
                  <a:srgbClr val="C5DE92"/>
                </a:solidFill>
              </a:rPr>
              <a:t>WE&amp;T Portfolio of Programs  </a:t>
            </a:r>
            <a:br>
              <a:rPr lang="en-US" sz="4800" b="1" dirty="0">
                <a:solidFill>
                  <a:srgbClr val="C5DE92"/>
                </a:solidFill>
              </a:rPr>
            </a:br>
            <a:r>
              <a:rPr lang="en-US" sz="4800" b="1" dirty="0">
                <a:solidFill>
                  <a:srgbClr val="C5DE92"/>
                </a:solidFill>
              </a:rPr>
              <a:t>2021 Updates</a:t>
            </a:r>
          </a:p>
        </p:txBody>
      </p:sp>
      <p:sp>
        <p:nvSpPr>
          <p:cNvPr id="9" name="Slide Number Placeholder 1" hidden="1">
            <a:extLst>
              <a:ext uri="{FF2B5EF4-FFF2-40B4-BE49-F238E27FC236}">
                <a16:creationId xmlns:a16="http://schemas.microsoft.com/office/drawing/2014/main" id="{D499CA3F-3D3B-454F-B5FF-4872F4A77475}"/>
              </a:ext>
            </a:extLst>
          </p:cNvPr>
          <p:cNvSpPr>
            <a:spLocks noGrp="1"/>
          </p:cNvSpPr>
          <p:nvPr>
            <p:ph type="sldNum" sz="quarter" idx="4294967295"/>
          </p:nvPr>
        </p:nvSpPr>
        <p:spPr>
          <a:xfrm>
            <a:off x="7828915" y="6654800"/>
            <a:ext cx="732790" cy="203200"/>
          </a:xfrm>
        </p:spPr>
        <p:txBody>
          <a:bodyPr/>
          <a:lstStyle/>
          <a:p>
            <a:pPr>
              <a:spcAft>
                <a:spcPts val="600"/>
              </a:spcAft>
            </a:pPr>
            <a:fld id="{90BDCDF1-6A81-421E-9C2B-2AE105F3E69D}" type="slidenum">
              <a:rPr lang="en-US" smtClean="0"/>
              <a:pPr>
                <a:spcAft>
                  <a:spcPts val="600"/>
                </a:spcAft>
              </a:pPr>
              <a:t>21</a:t>
            </a:fld>
            <a:endParaRPr lang="en-US" sz="800" dirty="0"/>
          </a:p>
        </p:txBody>
      </p:sp>
    </p:spTree>
    <p:extLst>
      <p:ext uri="{BB962C8B-B14F-4D97-AF65-F5344CB8AC3E}">
        <p14:creationId xmlns:p14="http://schemas.microsoft.com/office/powerpoint/2010/main" val="399584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E7906F9-8985-4505-82D4-C692AC9A0FFC}"/>
              </a:ext>
            </a:extLst>
          </p:cNvPr>
          <p:cNvSpPr>
            <a:spLocks noGrp="1"/>
          </p:cNvSpPr>
          <p:nvPr>
            <p:ph type="sldNum" sz="quarter" idx="12"/>
          </p:nvPr>
        </p:nvSpPr>
        <p:spPr>
          <a:xfrm>
            <a:off x="7828915" y="6654800"/>
            <a:ext cx="732790" cy="203200"/>
          </a:xfrm>
        </p:spPr>
        <p:txBody>
          <a:bodyPr/>
          <a:lstStyle/>
          <a:p>
            <a:pPr>
              <a:spcAft>
                <a:spcPts val="600"/>
              </a:spcAft>
            </a:pPr>
            <a:fld id="{90BDCDF1-6A81-421E-9C2B-2AE105F3E69D}" type="slidenum">
              <a:rPr lang="en-US" smtClean="0"/>
              <a:pPr>
                <a:spcAft>
                  <a:spcPts val="600"/>
                </a:spcAft>
              </a:pPr>
              <a:t>22</a:t>
            </a:fld>
            <a:endParaRPr lang="en-US" sz="800" dirty="0"/>
          </a:p>
        </p:txBody>
      </p:sp>
      <p:sp>
        <p:nvSpPr>
          <p:cNvPr id="7" name="Google Shape;183;p33">
            <a:extLst>
              <a:ext uri="{FF2B5EF4-FFF2-40B4-BE49-F238E27FC236}">
                <a16:creationId xmlns:a16="http://schemas.microsoft.com/office/drawing/2014/main" id="{202C543A-D9A2-45A1-9915-8BB98A6B0258}"/>
              </a:ext>
            </a:extLst>
          </p:cNvPr>
          <p:cNvSpPr txBox="1">
            <a:spLocks/>
          </p:cNvSpPr>
          <p:nvPr/>
        </p:nvSpPr>
        <p:spPr>
          <a:xfrm>
            <a:off x="744070" y="1418598"/>
            <a:ext cx="7886700" cy="1382400"/>
          </a:xfrm>
          <a:prstGeom prst="rect">
            <a:avLst/>
          </a:prstGeom>
        </p:spPr>
        <p:txBody>
          <a:bodyPr spcFirstLastPara="1" wrap="square" lIns="91425" tIns="91425" rIns="91425" bIns="91425" anchor="t" anchorCtr="0">
            <a:noAutofit/>
          </a:bodyPr>
          <a:lstStyle>
            <a:lvl1pPr marL="0" marR="0" indent="0" algn="l" defTabSz="914400" rtl="0" eaLnBrk="1" fontAlgn="auto" latinLnBrk="0" hangingPunct="1">
              <a:lnSpc>
                <a:spcPct val="100000"/>
              </a:lnSpc>
              <a:spcBef>
                <a:spcPts val="0"/>
              </a:spcBef>
              <a:spcAft>
                <a:spcPts val="600"/>
              </a:spcAft>
              <a:buClr>
                <a:srgbClr val="008D70"/>
              </a:buClr>
              <a:buSzTx/>
              <a:buFontTx/>
              <a:buNone/>
              <a:tabLst/>
              <a:defRPr sz="2000" kern="1200" baseline="0">
                <a:solidFill>
                  <a:schemeClr val="tx1"/>
                </a:solidFill>
                <a:latin typeface="+mn-lt"/>
                <a:ea typeface="+mn-ea"/>
                <a:cs typeface="+mn-cs"/>
              </a:defRPr>
            </a:lvl1pPr>
            <a:lvl2pPr marL="411480" indent="-228600" algn="l" defTabSz="914400" rtl="0" eaLnBrk="1" latinLnBrk="0" hangingPunct="1">
              <a:lnSpc>
                <a:spcPct val="100000"/>
              </a:lnSpc>
              <a:spcBef>
                <a:spcPts val="0"/>
              </a:spcBef>
              <a:buClr>
                <a:srgbClr val="A4BF60"/>
              </a:buClr>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0"/>
              </a:spcBef>
              <a:buClr>
                <a:srgbClr val="8E43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0"/>
              </a:spcAft>
            </a:pPr>
            <a:r>
              <a:rPr lang="en-US" dirty="0">
                <a:solidFill>
                  <a:schemeClr val="bg1"/>
                </a:solidFill>
                <a:latin typeface="Arial" panose="020B0604020202020204" pitchFamily="34" charset="0"/>
                <a:ea typeface="Avenir"/>
                <a:cs typeface="Arial" panose="020B0604020202020204" pitchFamily="34" charset="0"/>
                <a:sym typeface="Avenir"/>
              </a:rPr>
              <a:t>The County of Los Angeles/Southern California Regional Energy Network (SoCalREN) was created to harness the collective power of residents, businesses, and the public sector to achieve an unprecedented level of energy savings across Southern California. </a:t>
            </a:r>
          </a:p>
        </p:txBody>
      </p:sp>
      <p:pic>
        <p:nvPicPr>
          <p:cNvPr id="10" name="Picture 9" descr="A drawing of a cartoon character&#10;&#10;Description automatically generated">
            <a:extLst>
              <a:ext uri="{FF2B5EF4-FFF2-40B4-BE49-F238E27FC236}">
                <a16:creationId xmlns:a16="http://schemas.microsoft.com/office/drawing/2014/main" id="{EC0A02D3-B3A9-467F-B078-2490C0185885}"/>
              </a:ext>
            </a:extLst>
          </p:cNvPr>
          <p:cNvPicPr>
            <a:picLocks noChangeAspect="1"/>
          </p:cNvPicPr>
          <p:nvPr/>
        </p:nvPicPr>
        <p:blipFill>
          <a:blip r:embed="rId2"/>
          <a:stretch>
            <a:fillRect/>
          </a:stretch>
        </p:blipFill>
        <p:spPr>
          <a:xfrm>
            <a:off x="3262271" y="3015995"/>
            <a:ext cx="826010" cy="826010"/>
          </a:xfrm>
          <a:prstGeom prst="rect">
            <a:avLst/>
          </a:prstGeom>
        </p:spPr>
      </p:pic>
      <p:pic>
        <p:nvPicPr>
          <p:cNvPr id="11" name="Picture 10" descr="A close up of a sign&#10;&#10;Description automatically generated">
            <a:extLst>
              <a:ext uri="{FF2B5EF4-FFF2-40B4-BE49-F238E27FC236}">
                <a16:creationId xmlns:a16="http://schemas.microsoft.com/office/drawing/2014/main" id="{B01DF028-4D8A-425D-A037-C090EE62D1AF}"/>
              </a:ext>
            </a:extLst>
          </p:cNvPr>
          <p:cNvPicPr>
            <a:picLocks noChangeAspect="1"/>
          </p:cNvPicPr>
          <p:nvPr/>
        </p:nvPicPr>
        <p:blipFill>
          <a:blip r:embed="rId3"/>
          <a:stretch>
            <a:fillRect/>
          </a:stretch>
        </p:blipFill>
        <p:spPr>
          <a:xfrm>
            <a:off x="5034484" y="3004751"/>
            <a:ext cx="829058" cy="826010"/>
          </a:xfrm>
          <a:prstGeom prst="rect">
            <a:avLst/>
          </a:prstGeom>
        </p:spPr>
      </p:pic>
      <p:pic>
        <p:nvPicPr>
          <p:cNvPr id="12" name="Picture 11" descr="A drawing of a cartoon character&#10;&#10;Description automatically generated">
            <a:extLst>
              <a:ext uri="{FF2B5EF4-FFF2-40B4-BE49-F238E27FC236}">
                <a16:creationId xmlns:a16="http://schemas.microsoft.com/office/drawing/2014/main" id="{68C83B79-4780-4D0E-9C54-437ACA943450}"/>
              </a:ext>
            </a:extLst>
          </p:cNvPr>
          <p:cNvPicPr>
            <a:picLocks noChangeAspect="1"/>
          </p:cNvPicPr>
          <p:nvPr/>
        </p:nvPicPr>
        <p:blipFill>
          <a:blip r:embed="rId4"/>
          <a:stretch>
            <a:fillRect/>
          </a:stretch>
        </p:blipFill>
        <p:spPr>
          <a:xfrm>
            <a:off x="1564988" y="2998705"/>
            <a:ext cx="826010" cy="826010"/>
          </a:xfrm>
          <a:prstGeom prst="rect">
            <a:avLst/>
          </a:prstGeom>
        </p:spPr>
      </p:pic>
      <p:pic>
        <p:nvPicPr>
          <p:cNvPr id="13" name="Picture 12" descr="Icon&#10;&#10;Description automatically generated">
            <a:extLst>
              <a:ext uri="{FF2B5EF4-FFF2-40B4-BE49-F238E27FC236}">
                <a16:creationId xmlns:a16="http://schemas.microsoft.com/office/drawing/2014/main" id="{8228F35E-A868-453C-BF07-77757CACB621}"/>
              </a:ext>
            </a:extLst>
          </p:cNvPr>
          <p:cNvPicPr>
            <a:picLocks noChangeAspect="1"/>
          </p:cNvPicPr>
          <p:nvPr/>
        </p:nvPicPr>
        <p:blipFill>
          <a:blip r:embed="rId5"/>
          <a:stretch>
            <a:fillRect/>
          </a:stretch>
        </p:blipFill>
        <p:spPr>
          <a:xfrm>
            <a:off x="6806836" y="3004370"/>
            <a:ext cx="829058" cy="826010"/>
          </a:xfrm>
          <a:prstGeom prst="rect">
            <a:avLst/>
          </a:prstGeom>
        </p:spPr>
      </p:pic>
      <p:sp>
        <p:nvSpPr>
          <p:cNvPr id="14" name="TextBox 13">
            <a:extLst>
              <a:ext uri="{FF2B5EF4-FFF2-40B4-BE49-F238E27FC236}">
                <a16:creationId xmlns:a16="http://schemas.microsoft.com/office/drawing/2014/main" id="{C363F43D-7BF5-44FC-B1DE-336AC4D8F67C}"/>
              </a:ext>
            </a:extLst>
          </p:cNvPr>
          <p:cNvSpPr txBox="1"/>
          <p:nvPr/>
        </p:nvSpPr>
        <p:spPr>
          <a:xfrm>
            <a:off x="3078035" y="3990298"/>
            <a:ext cx="101024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Arial"/>
                <a:cs typeface="Arial"/>
                <a:sym typeface="Arial"/>
              </a:rPr>
              <a:t>Residential</a:t>
            </a:r>
          </a:p>
        </p:txBody>
      </p:sp>
      <p:sp>
        <p:nvSpPr>
          <p:cNvPr id="15" name="TextBox 14">
            <a:extLst>
              <a:ext uri="{FF2B5EF4-FFF2-40B4-BE49-F238E27FC236}">
                <a16:creationId xmlns:a16="http://schemas.microsoft.com/office/drawing/2014/main" id="{2D7BC43B-7FB8-4394-A323-5BB8001E7565}"/>
              </a:ext>
            </a:extLst>
          </p:cNvPr>
          <p:cNvSpPr txBox="1"/>
          <p:nvPr/>
        </p:nvSpPr>
        <p:spPr>
          <a:xfrm>
            <a:off x="4955309" y="3990298"/>
            <a:ext cx="97609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Arial"/>
                <a:cs typeface="Arial"/>
                <a:sym typeface="Arial"/>
              </a:rPr>
              <a:t>Financing</a:t>
            </a:r>
          </a:p>
        </p:txBody>
      </p:sp>
      <p:sp>
        <p:nvSpPr>
          <p:cNvPr id="16" name="TextBox 15">
            <a:extLst>
              <a:ext uri="{FF2B5EF4-FFF2-40B4-BE49-F238E27FC236}">
                <a16:creationId xmlns:a16="http://schemas.microsoft.com/office/drawing/2014/main" id="{853F4F22-8AC5-4A3A-A969-6F481FFF5301}"/>
              </a:ext>
            </a:extLst>
          </p:cNvPr>
          <p:cNvSpPr txBox="1"/>
          <p:nvPr/>
        </p:nvSpPr>
        <p:spPr>
          <a:xfrm>
            <a:off x="1314348" y="3990298"/>
            <a:ext cx="128304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Arial"/>
                <a:cs typeface="Arial"/>
                <a:sym typeface="Arial"/>
              </a:rPr>
              <a:t>Public Agencies</a:t>
            </a:r>
          </a:p>
        </p:txBody>
      </p:sp>
      <p:sp>
        <p:nvSpPr>
          <p:cNvPr id="17" name="TextBox 16">
            <a:extLst>
              <a:ext uri="{FF2B5EF4-FFF2-40B4-BE49-F238E27FC236}">
                <a16:creationId xmlns:a16="http://schemas.microsoft.com/office/drawing/2014/main" id="{CB0072E8-8345-4E78-BD71-F497BEFA9002}"/>
              </a:ext>
            </a:extLst>
          </p:cNvPr>
          <p:cNvSpPr txBox="1"/>
          <p:nvPr/>
        </p:nvSpPr>
        <p:spPr>
          <a:xfrm>
            <a:off x="6716242" y="3990298"/>
            <a:ext cx="101024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Arial"/>
                <a:cs typeface="Arial"/>
                <a:sym typeface="Arial"/>
              </a:rPr>
              <a:t>WE&amp;T</a:t>
            </a:r>
          </a:p>
        </p:txBody>
      </p:sp>
      <p:sp>
        <p:nvSpPr>
          <p:cNvPr id="18" name="Text Placeholder 2">
            <a:extLst>
              <a:ext uri="{FF2B5EF4-FFF2-40B4-BE49-F238E27FC236}">
                <a16:creationId xmlns:a16="http://schemas.microsoft.com/office/drawing/2014/main" id="{49F408AC-0814-4F65-BD2A-7B50CF31B8B4}"/>
              </a:ext>
            </a:extLst>
          </p:cNvPr>
          <p:cNvSpPr txBox="1">
            <a:spLocks/>
          </p:cNvSpPr>
          <p:nvPr/>
        </p:nvSpPr>
        <p:spPr>
          <a:xfrm>
            <a:off x="923925" y="4308960"/>
            <a:ext cx="7296150" cy="234584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002060"/>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ct val="20000"/>
              </a:spcBef>
              <a:spcAft>
                <a:spcPts val="0"/>
              </a:spcAft>
              <a:buClr>
                <a:srgbClr val="F69679"/>
              </a:buClr>
              <a:buSzTx/>
              <a:buFont typeface="Arial" pitchFamily="34" charset="0"/>
              <a:buNone/>
              <a:tabLst/>
              <a:defRPr/>
            </a:pPr>
            <a:r>
              <a:rPr kumimoji="0" lang="en-US" sz="19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OBJECTIVES:</a:t>
            </a:r>
          </a:p>
          <a:p>
            <a:pPr marL="342900" marR="0" lvl="0" indent="-228600" algn="l" defTabSz="914400" rtl="0" eaLnBrk="1" fontAlgn="auto" latinLnBrk="0" hangingPunct="1">
              <a:lnSpc>
                <a:spcPct val="100000"/>
              </a:lnSpc>
              <a:spcBef>
                <a:spcPct val="20000"/>
              </a:spcBef>
              <a:spcAft>
                <a:spcPts val="0"/>
              </a:spcAft>
              <a:buClr>
                <a:srgbClr val="F69679"/>
              </a:buClr>
              <a:buSzTx/>
              <a:buFont typeface="Arial" pitchFamily="34" charset="0"/>
              <a:buChar char="•"/>
              <a:tabLst/>
              <a:defRPr/>
            </a:pPr>
            <a:r>
              <a:rPr kumimoji="0" lang="en-US" sz="1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Provide comprehensive solutions to Public Agencies and their surrounding communities.</a:t>
            </a:r>
          </a:p>
          <a:p>
            <a:pPr marL="342900" marR="0" lvl="0" indent="-228600" algn="l" defTabSz="914400" rtl="0" eaLnBrk="1" fontAlgn="auto" latinLnBrk="0" hangingPunct="1">
              <a:lnSpc>
                <a:spcPct val="100000"/>
              </a:lnSpc>
              <a:spcBef>
                <a:spcPct val="20000"/>
              </a:spcBef>
              <a:spcAft>
                <a:spcPts val="0"/>
              </a:spcAft>
              <a:buClr>
                <a:srgbClr val="F69679"/>
              </a:buClr>
              <a:buSzTx/>
              <a:buFont typeface="Arial" pitchFamily="34" charset="0"/>
              <a:buChar char="•"/>
              <a:tabLst/>
              <a:defRPr/>
            </a:pPr>
            <a:r>
              <a:rPr kumimoji="0" lang="en-US" sz="1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Build an effective, flexible, and collaborative program structure for local governments. </a:t>
            </a:r>
          </a:p>
          <a:p>
            <a:pPr marL="342900" marR="0" lvl="0" indent="-228600" algn="l" defTabSz="914400" rtl="0" eaLnBrk="1" fontAlgn="auto" latinLnBrk="0" hangingPunct="1">
              <a:lnSpc>
                <a:spcPct val="100000"/>
              </a:lnSpc>
              <a:spcBef>
                <a:spcPct val="20000"/>
              </a:spcBef>
              <a:spcAft>
                <a:spcPts val="0"/>
              </a:spcAft>
              <a:buClr>
                <a:srgbClr val="F69679"/>
              </a:buClr>
              <a:buSzTx/>
              <a:buFont typeface="Arial" pitchFamily="34" charset="0"/>
              <a:buChar char="•"/>
              <a:tabLst/>
              <a:defRPr/>
            </a:pPr>
            <a:r>
              <a:rPr kumimoji="0" lang="en-US" sz="1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Leverage external resources to provide services and resources beyond energy efficiency.</a:t>
            </a:r>
          </a:p>
          <a:p>
            <a:pPr marL="342900" marR="0" lvl="0" indent="-228600" algn="l" defTabSz="914400" rtl="0" eaLnBrk="1" fontAlgn="auto" latinLnBrk="0" hangingPunct="1">
              <a:lnSpc>
                <a:spcPct val="100000"/>
              </a:lnSpc>
              <a:spcBef>
                <a:spcPct val="20000"/>
              </a:spcBef>
              <a:spcAft>
                <a:spcPts val="0"/>
              </a:spcAft>
              <a:buClr>
                <a:srgbClr val="F69679"/>
              </a:buClr>
              <a:buSzTx/>
              <a:buFont typeface="Arial" pitchFamily="34" charset="0"/>
              <a:buChar char="•"/>
              <a:tabLst/>
              <a:defRPr/>
            </a:pPr>
            <a:r>
              <a:rPr kumimoji="0" lang="en-US" sz="1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Become a cost-efficient leader.</a:t>
            </a:r>
          </a:p>
          <a:p>
            <a:pPr marL="50800" marR="0" lvl="0" indent="0" algn="l" defTabSz="914400" rtl="0" eaLnBrk="1" fontAlgn="auto" latinLnBrk="0" hangingPunct="1">
              <a:lnSpc>
                <a:spcPct val="100000"/>
              </a:lnSpc>
              <a:spcBef>
                <a:spcPct val="20000"/>
              </a:spcBef>
              <a:spcAft>
                <a:spcPts val="0"/>
              </a:spcAft>
              <a:buClr>
                <a:srgbClr val="F69679"/>
              </a:buClr>
              <a:buSzTx/>
              <a:buFont typeface="Arial" pitchFamily="34" charset="0"/>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0934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a:extLst>
              <a:ext uri="{FF2B5EF4-FFF2-40B4-BE49-F238E27FC236}">
                <a16:creationId xmlns:a16="http://schemas.microsoft.com/office/drawing/2014/main" id="{5E947E9A-17D3-0A40-A303-4C4D7B839B25}"/>
              </a:ext>
            </a:extLst>
          </p:cNvPr>
          <p:cNvCxnSpPr>
            <a:cxnSpLocks/>
          </p:cNvCxnSpPr>
          <p:nvPr/>
        </p:nvCxnSpPr>
        <p:spPr>
          <a:xfrm>
            <a:off x="7809666" y="3800597"/>
            <a:ext cx="0" cy="129828"/>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F1D57BF-C2FC-4E4A-B6D4-66560BCBCB99}"/>
              </a:ext>
            </a:extLst>
          </p:cNvPr>
          <p:cNvCxnSpPr>
            <a:cxnSpLocks/>
          </p:cNvCxnSpPr>
          <p:nvPr/>
        </p:nvCxnSpPr>
        <p:spPr>
          <a:xfrm flipH="1">
            <a:off x="7275423" y="3930425"/>
            <a:ext cx="1119398" cy="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F1014D7-3F42-754E-85BE-7DEBEFBB080A}"/>
              </a:ext>
            </a:extLst>
          </p:cNvPr>
          <p:cNvCxnSpPr>
            <a:cxnSpLocks/>
          </p:cNvCxnSpPr>
          <p:nvPr/>
        </p:nvCxnSpPr>
        <p:spPr>
          <a:xfrm>
            <a:off x="7275423" y="3923920"/>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1625F94-1F60-E04A-BCC5-39B7A0C542A7}"/>
              </a:ext>
            </a:extLst>
          </p:cNvPr>
          <p:cNvCxnSpPr>
            <a:cxnSpLocks/>
          </p:cNvCxnSpPr>
          <p:nvPr/>
        </p:nvCxnSpPr>
        <p:spPr>
          <a:xfrm>
            <a:off x="8380323" y="3923920"/>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A369B7-2EFE-C54A-AFE2-D10814653300}"/>
              </a:ext>
            </a:extLst>
          </p:cNvPr>
          <p:cNvCxnSpPr>
            <a:cxnSpLocks/>
          </p:cNvCxnSpPr>
          <p:nvPr/>
        </p:nvCxnSpPr>
        <p:spPr>
          <a:xfrm>
            <a:off x="3085070" y="5321753"/>
            <a:ext cx="0" cy="99102"/>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92BEC4C-6E14-1246-A598-31FE0F070273}"/>
              </a:ext>
            </a:extLst>
          </p:cNvPr>
          <p:cNvCxnSpPr>
            <a:cxnSpLocks/>
          </p:cNvCxnSpPr>
          <p:nvPr/>
        </p:nvCxnSpPr>
        <p:spPr>
          <a:xfrm>
            <a:off x="3085070" y="4645478"/>
            <a:ext cx="0" cy="99102"/>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1BEFB78B-F2EA-4147-BD24-3B507C2368CE}"/>
              </a:ext>
            </a:extLst>
          </p:cNvPr>
          <p:cNvSpPr/>
          <p:nvPr/>
        </p:nvSpPr>
        <p:spPr>
          <a:xfrm>
            <a:off x="7760287" y="2975611"/>
            <a:ext cx="91440" cy="263224"/>
          </a:xfrm>
          <a:custGeom>
            <a:avLst/>
            <a:gdLst/>
            <a:ahLst/>
            <a:cxnLst/>
            <a:rect l="0" t="0" r="0" b="0"/>
            <a:pathLst>
              <a:path>
                <a:moveTo>
                  <a:pt x="45720" y="0"/>
                </a:moveTo>
                <a:lnTo>
                  <a:pt x="45720"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90E9769F-4565-DF46-8D81-1E5041E9C3B1}"/>
              </a:ext>
            </a:extLst>
          </p:cNvPr>
          <p:cNvSpPr/>
          <p:nvPr/>
        </p:nvSpPr>
        <p:spPr>
          <a:xfrm>
            <a:off x="5708291" y="2137667"/>
            <a:ext cx="2097716" cy="263224"/>
          </a:xfrm>
          <a:custGeom>
            <a:avLst/>
            <a:gdLst/>
            <a:ahLst/>
            <a:cxnLst/>
            <a:rect l="0" t="0" r="0" b="0"/>
            <a:pathLst>
              <a:path>
                <a:moveTo>
                  <a:pt x="0" y="0"/>
                </a:moveTo>
                <a:lnTo>
                  <a:pt x="0" y="179379"/>
                </a:lnTo>
                <a:lnTo>
                  <a:pt x="2097716" y="179379"/>
                </a:lnTo>
                <a:lnTo>
                  <a:pt x="2097716"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id="{0FAE51E1-F350-9A42-A130-EB65126922B3}"/>
              </a:ext>
            </a:extLst>
          </p:cNvPr>
          <p:cNvSpPr/>
          <p:nvPr/>
        </p:nvSpPr>
        <p:spPr>
          <a:xfrm>
            <a:off x="3610574" y="2975611"/>
            <a:ext cx="1556633" cy="263224"/>
          </a:xfrm>
          <a:custGeom>
            <a:avLst/>
            <a:gdLst/>
            <a:ahLst/>
            <a:cxnLst/>
            <a:rect l="0" t="0" r="0" b="0"/>
            <a:pathLst>
              <a:path>
                <a:moveTo>
                  <a:pt x="0" y="0"/>
                </a:moveTo>
                <a:lnTo>
                  <a:pt x="0" y="179379"/>
                </a:lnTo>
                <a:lnTo>
                  <a:pt x="1556633" y="179379"/>
                </a:lnTo>
                <a:lnTo>
                  <a:pt x="1556633"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973CDDEB-BC1F-D243-83F5-67F6117C0BDC}"/>
              </a:ext>
            </a:extLst>
          </p:cNvPr>
          <p:cNvSpPr/>
          <p:nvPr/>
        </p:nvSpPr>
        <p:spPr>
          <a:xfrm>
            <a:off x="2053941" y="2975611"/>
            <a:ext cx="1556633" cy="263224"/>
          </a:xfrm>
          <a:custGeom>
            <a:avLst/>
            <a:gdLst/>
            <a:ahLst/>
            <a:cxnLst/>
            <a:rect l="0" t="0" r="0" b="0"/>
            <a:pathLst>
              <a:path>
                <a:moveTo>
                  <a:pt x="1556633" y="0"/>
                </a:moveTo>
                <a:lnTo>
                  <a:pt x="1556633" y="179379"/>
                </a:lnTo>
                <a:lnTo>
                  <a:pt x="0" y="179379"/>
                </a:lnTo>
                <a:lnTo>
                  <a:pt x="0"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a:extLst>
              <a:ext uri="{FF2B5EF4-FFF2-40B4-BE49-F238E27FC236}">
                <a16:creationId xmlns:a16="http://schemas.microsoft.com/office/drawing/2014/main" id="{E60AF305-D236-D84B-918E-0694EAA2738C}"/>
              </a:ext>
            </a:extLst>
          </p:cNvPr>
          <p:cNvSpPr/>
          <p:nvPr/>
        </p:nvSpPr>
        <p:spPr>
          <a:xfrm>
            <a:off x="3610574" y="2137667"/>
            <a:ext cx="2097716" cy="263224"/>
          </a:xfrm>
          <a:custGeom>
            <a:avLst/>
            <a:gdLst/>
            <a:ahLst/>
            <a:cxnLst/>
            <a:rect l="0" t="0" r="0" b="0"/>
            <a:pathLst>
              <a:path>
                <a:moveTo>
                  <a:pt x="2097716" y="0"/>
                </a:moveTo>
                <a:lnTo>
                  <a:pt x="2097716" y="179379"/>
                </a:lnTo>
                <a:lnTo>
                  <a:pt x="0" y="179379"/>
                </a:lnTo>
                <a:lnTo>
                  <a:pt x="0"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Rounded Rectangle 21">
            <a:extLst>
              <a:ext uri="{FF2B5EF4-FFF2-40B4-BE49-F238E27FC236}">
                <a16:creationId xmlns:a16="http://schemas.microsoft.com/office/drawing/2014/main" id="{1076450C-ADB0-B846-913C-ECDC3662B634}"/>
              </a:ext>
            </a:extLst>
          </p:cNvPr>
          <p:cNvSpPr/>
          <p:nvPr/>
        </p:nvSpPr>
        <p:spPr>
          <a:xfrm>
            <a:off x="4265522" y="1312110"/>
            <a:ext cx="2877041" cy="825556"/>
          </a:xfrm>
          <a:prstGeom prst="roundRect">
            <a:avLst>
              <a:gd name="adj" fmla="val 10000"/>
            </a:avLst>
          </a:prstGeom>
          <a:solidFill>
            <a:srgbClr val="9CB75D"/>
          </a:solidFill>
          <a:ln>
            <a:solidFill>
              <a:srgbClr val="9CB75D"/>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Freeform 22">
            <a:extLst>
              <a:ext uri="{FF2B5EF4-FFF2-40B4-BE49-F238E27FC236}">
                <a16:creationId xmlns:a16="http://schemas.microsoft.com/office/drawing/2014/main" id="{738294B7-9FF7-8D40-A460-389C56CE0F6D}"/>
              </a:ext>
            </a:extLst>
          </p:cNvPr>
          <p:cNvSpPr/>
          <p:nvPr/>
        </p:nvSpPr>
        <p:spPr>
          <a:xfrm>
            <a:off x="4265522" y="1314961"/>
            <a:ext cx="2877041" cy="818860"/>
          </a:xfrm>
          <a:custGeom>
            <a:avLst/>
            <a:gdLst>
              <a:gd name="connsiteX0" fmla="*/ 0 w 1807678"/>
              <a:gd name="connsiteY0" fmla="*/ 97432 h 974322"/>
              <a:gd name="connsiteX1" fmla="*/ 97432 w 1807678"/>
              <a:gd name="connsiteY1" fmla="*/ 0 h 974322"/>
              <a:gd name="connsiteX2" fmla="*/ 1710246 w 1807678"/>
              <a:gd name="connsiteY2" fmla="*/ 0 h 974322"/>
              <a:gd name="connsiteX3" fmla="*/ 1807678 w 1807678"/>
              <a:gd name="connsiteY3" fmla="*/ 97432 h 974322"/>
              <a:gd name="connsiteX4" fmla="*/ 1807678 w 1807678"/>
              <a:gd name="connsiteY4" fmla="*/ 876890 h 974322"/>
              <a:gd name="connsiteX5" fmla="*/ 1710246 w 1807678"/>
              <a:gd name="connsiteY5" fmla="*/ 974322 h 974322"/>
              <a:gd name="connsiteX6" fmla="*/ 97432 w 1807678"/>
              <a:gd name="connsiteY6" fmla="*/ 974322 h 974322"/>
              <a:gd name="connsiteX7" fmla="*/ 0 w 1807678"/>
              <a:gd name="connsiteY7" fmla="*/ 876890 h 974322"/>
              <a:gd name="connsiteX8" fmla="*/ 0 w 1807678"/>
              <a:gd name="connsiteY8" fmla="*/ 97432 h 97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678" h="974322">
                <a:moveTo>
                  <a:pt x="0" y="97432"/>
                </a:moveTo>
                <a:cubicBezTo>
                  <a:pt x="0" y="43622"/>
                  <a:pt x="43622" y="0"/>
                  <a:pt x="97432" y="0"/>
                </a:cubicBezTo>
                <a:lnTo>
                  <a:pt x="1710246" y="0"/>
                </a:lnTo>
                <a:cubicBezTo>
                  <a:pt x="1764056" y="0"/>
                  <a:pt x="1807678" y="43622"/>
                  <a:pt x="1807678" y="97432"/>
                </a:cubicBezTo>
                <a:lnTo>
                  <a:pt x="1807678" y="876890"/>
                </a:lnTo>
                <a:cubicBezTo>
                  <a:pt x="1807678" y="930700"/>
                  <a:pt x="1764056" y="974322"/>
                  <a:pt x="1710246" y="974322"/>
                </a:cubicBezTo>
                <a:lnTo>
                  <a:pt x="97432" y="974322"/>
                </a:lnTo>
                <a:cubicBezTo>
                  <a:pt x="43622" y="974322"/>
                  <a:pt x="0" y="930700"/>
                  <a:pt x="0" y="876890"/>
                </a:cubicBezTo>
                <a:lnTo>
                  <a:pt x="0" y="97432"/>
                </a:lnTo>
                <a:close/>
              </a:path>
            </a:pathLst>
          </a:custGeom>
          <a:solidFill>
            <a:schemeClr val="lt1">
              <a:hueOff val="0"/>
              <a:satOff val="0"/>
              <a:lumOff val="0"/>
              <a:alpha val="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497" tIns="89497" rIns="89497" bIns="89497"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Arial" panose="020B0604020202020204" pitchFamily="34" charset="0"/>
                <a:cs typeface="Arial" panose="020B0604020202020204" pitchFamily="34" charset="0"/>
              </a:rPr>
              <a:t>Workforce Education and Training Sector </a:t>
            </a:r>
          </a:p>
        </p:txBody>
      </p:sp>
      <p:sp>
        <p:nvSpPr>
          <p:cNvPr id="24" name="Rounded Rectangle 23">
            <a:extLst>
              <a:ext uri="{FF2B5EF4-FFF2-40B4-BE49-F238E27FC236}">
                <a16:creationId xmlns:a16="http://schemas.microsoft.com/office/drawing/2014/main" id="{C388FF83-E41D-7442-9C5C-BDE319AAC55D}"/>
              </a:ext>
            </a:extLst>
          </p:cNvPr>
          <p:cNvSpPr/>
          <p:nvPr/>
        </p:nvSpPr>
        <p:spPr>
          <a:xfrm>
            <a:off x="2953457" y="2400891"/>
            <a:ext cx="1314234" cy="574719"/>
          </a:xfrm>
          <a:prstGeom prst="roundRect">
            <a:avLst>
              <a:gd name="adj" fmla="val 10000"/>
            </a:avLst>
          </a:prstGeom>
          <a:solidFill>
            <a:srgbClr val="7495AB"/>
          </a:solidFill>
          <a:ln>
            <a:solidFill>
              <a:srgbClr val="7495A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reeform 24">
            <a:extLst>
              <a:ext uri="{FF2B5EF4-FFF2-40B4-BE49-F238E27FC236}">
                <a16:creationId xmlns:a16="http://schemas.microsoft.com/office/drawing/2014/main" id="{30ECB66A-FD6D-184A-AA10-86A8D8BEF7F2}"/>
              </a:ext>
            </a:extLst>
          </p:cNvPr>
          <p:cNvSpPr/>
          <p:nvPr/>
        </p:nvSpPr>
        <p:spPr>
          <a:xfrm>
            <a:off x="2953456" y="2400890"/>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Offerings</a:t>
            </a:r>
            <a:r>
              <a:rPr lang="en-US" sz="1050" kern="1200" dirty="0">
                <a:solidFill>
                  <a:schemeClr val="bg1"/>
                </a:solidFill>
                <a:latin typeface="Arial" panose="020B0604020202020204" pitchFamily="34" charset="0"/>
                <a:cs typeface="Arial" panose="020B0604020202020204" pitchFamily="34" charset="0"/>
              </a:rPr>
              <a:t> </a:t>
            </a:r>
          </a:p>
        </p:txBody>
      </p:sp>
      <p:sp>
        <p:nvSpPr>
          <p:cNvPr id="29" name="Freeform 28">
            <a:extLst>
              <a:ext uri="{FF2B5EF4-FFF2-40B4-BE49-F238E27FC236}">
                <a16:creationId xmlns:a16="http://schemas.microsoft.com/office/drawing/2014/main" id="{218C1105-0EB4-784C-9FA2-9AAD4328860C}"/>
              </a:ext>
            </a:extLst>
          </p:cNvPr>
          <p:cNvSpPr/>
          <p:nvPr/>
        </p:nvSpPr>
        <p:spPr>
          <a:xfrm>
            <a:off x="560445" y="4076778"/>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marL="0" lvl="0" indent="0" algn="ctr" defTabSz="466725">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Multifamily</a:t>
            </a:r>
          </a:p>
        </p:txBody>
      </p:sp>
      <p:sp>
        <p:nvSpPr>
          <p:cNvPr id="31" name="Freeform 30">
            <a:extLst>
              <a:ext uri="{FF2B5EF4-FFF2-40B4-BE49-F238E27FC236}">
                <a16:creationId xmlns:a16="http://schemas.microsoft.com/office/drawing/2014/main" id="{CC0016D2-8C94-1F42-97BA-3F1FA6BFADA0}"/>
              </a:ext>
            </a:extLst>
          </p:cNvPr>
          <p:cNvSpPr/>
          <p:nvPr/>
        </p:nvSpPr>
        <p:spPr>
          <a:xfrm>
            <a:off x="1586093" y="4076778"/>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IOU</a:t>
            </a:r>
          </a:p>
        </p:txBody>
      </p:sp>
      <p:sp>
        <p:nvSpPr>
          <p:cNvPr id="35" name="Freeform 34">
            <a:extLst>
              <a:ext uri="{FF2B5EF4-FFF2-40B4-BE49-F238E27FC236}">
                <a16:creationId xmlns:a16="http://schemas.microsoft.com/office/drawing/2014/main" id="{86B2313C-5CEB-F946-9BFC-E9065CB51EEF}"/>
              </a:ext>
            </a:extLst>
          </p:cNvPr>
          <p:cNvSpPr/>
          <p:nvPr/>
        </p:nvSpPr>
        <p:spPr>
          <a:xfrm>
            <a:off x="2617352" y="4747034"/>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E-Contractor Academy</a:t>
            </a:r>
          </a:p>
        </p:txBody>
      </p:sp>
      <p:sp>
        <p:nvSpPr>
          <p:cNvPr id="37" name="Freeform 36">
            <a:extLst>
              <a:ext uri="{FF2B5EF4-FFF2-40B4-BE49-F238E27FC236}">
                <a16:creationId xmlns:a16="http://schemas.microsoft.com/office/drawing/2014/main" id="{E3C8F1F3-AF55-7745-B0E1-DB9E2002C64B}"/>
              </a:ext>
            </a:extLst>
          </p:cNvPr>
          <p:cNvSpPr/>
          <p:nvPr/>
        </p:nvSpPr>
        <p:spPr>
          <a:xfrm>
            <a:off x="2617352" y="5428630"/>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Coaching</a:t>
            </a:r>
          </a:p>
        </p:txBody>
      </p:sp>
      <p:sp>
        <p:nvSpPr>
          <p:cNvPr id="47" name="Freeform 46">
            <a:extLst>
              <a:ext uri="{FF2B5EF4-FFF2-40B4-BE49-F238E27FC236}">
                <a16:creationId xmlns:a16="http://schemas.microsoft.com/office/drawing/2014/main" id="{3953CAD7-F61B-EF40-8541-D2BBE23550DC}"/>
              </a:ext>
            </a:extLst>
          </p:cNvPr>
          <p:cNvSpPr/>
          <p:nvPr/>
        </p:nvSpPr>
        <p:spPr>
          <a:xfrm>
            <a:off x="5002469" y="4914718"/>
            <a:ext cx="971402" cy="574719"/>
          </a:xfrm>
          <a:custGeom>
            <a:avLst/>
            <a:gdLst>
              <a:gd name="connsiteX0" fmla="*/ 0 w 971402"/>
              <a:gd name="connsiteY0" fmla="*/ 57472 h 574719"/>
              <a:gd name="connsiteX1" fmla="*/ 57472 w 971402"/>
              <a:gd name="connsiteY1" fmla="*/ 0 h 574719"/>
              <a:gd name="connsiteX2" fmla="*/ 913930 w 971402"/>
              <a:gd name="connsiteY2" fmla="*/ 0 h 574719"/>
              <a:gd name="connsiteX3" fmla="*/ 971402 w 971402"/>
              <a:gd name="connsiteY3" fmla="*/ 57472 h 574719"/>
              <a:gd name="connsiteX4" fmla="*/ 971402 w 971402"/>
              <a:gd name="connsiteY4" fmla="*/ 517247 h 574719"/>
              <a:gd name="connsiteX5" fmla="*/ 913930 w 971402"/>
              <a:gd name="connsiteY5" fmla="*/ 574719 h 574719"/>
              <a:gd name="connsiteX6" fmla="*/ 57472 w 971402"/>
              <a:gd name="connsiteY6" fmla="*/ 574719 h 574719"/>
              <a:gd name="connsiteX7" fmla="*/ 0 w 971402"/>
              <a:gd name="connsiteY7" fmla="*/ 517247 h 574719"/>
              <a:gd name="connsiteX8" fmla="*/ 0 w 971402"/>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402" h="574719">
                <a:moveTo>
                  <a:pt x="0" y="57472"/>
                </a:moveTo>
                <a:cubicBezTo>
                  <a:pt x="0" y="25731"/>
                  <a:pt x="25731" y="0"/>
                  <a:pt x="57472" y="0"/>
                </a:cubicBezTo>
                <a:lnTo>
                  <a:pt x="913930" y="0"/>
                </a:lnTo>
                <a:cubicBezTo>
                  <a:pt x="945671" y="0"/>
                  <a:pt x="971402" y="25731"/>
                  <a:pt x="971402" y="57472"/>
                </a:cubicBezTo>
                <a:lnTo>
                  <a:pt x="971402" y="517247"/>
                </a:lnTo>
                <a:cubicBezTo>
                  <a:pt x="971402" y="548988"/>
                  <a:pt x="945671" y="574719"/>
                  <a:pt x="913930"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Work Experience</a:t>
            </a:r>
          </a:p>
        </p:txBody>
      </p:sp>
      <p:sp>
        <p:nvSpPr>
          <p:cNvPr id="49" name="Freeform 48">
            <a:extLst>
              <a:ext uri="{FF2B5EF4-FFF2-40B4-BE49-F238E27FC236}">
                <a16:creationId xmlns:a16="http://schemas.microsoft.com/office/drawing/2014/main" id="{220E77B5-7D71-2B45-AD2F-CADEF46B27B2}"/>
              </a:ext>
            </a:extLst>
          </p:cNvPr>
          <p:cNvSpPr/>
          <p:nvPr/>
        </p:nvSpPr>
        <p:spPr>
          <a:xfrm>
            <a:off x="6090116" y="4917755"/>
            <a:ext cx="1053411" cy="574719"/>
          </a:xfrm>
          <a:custGeom>
            <a:avLst/>
            <a:gdLst>
              <a:gd name="connsiteX0" fmla="*/ 0 w 1053411"/>
              <a:gd name="connsiteY0" fmla="*/ 57472 h 574719"/>
              <a:gd name="connsiteX1" fmla="*/ 57472 w 1053411"/>
              <a:gd name="connsiteY1" fmla="*/ 0 h 574719"/>
              <a:gd name="connsiteX2" fmla="*/ 995939 w 1053411"/>
              <a:gd name="connsiteY2" fmla="*/ 0 h 574719"/>
              <a:gd name="connsiteX3" fmla="*/ 1053411 w 1053411"/>
              <a:gd name="connsiteY3" fmla="*/ 57472 h 574719"/>
              <a:gd name="connsiteX4" fmla="*/ 1053411 w 1053411"/>
              <a:gd name="connsiteY4" fmla="*/ 517247 h 574719"/>
              <a:gd name="connsiteX5" fmla="*/ 995939 w 1053411"/>
              <a:gd name="connsiteY5" fmla="*/ 574719 h 574719"/>
              <a:gd name="connsiteX6" fmla="*/ 57472 w 1053411"/>
              <a:gd name="connsiteY6" fmla="*/ 574719 h 574719"/>
              <a:gd name="connsiteX7" fmla="*/ 0 w 1053411"/>
              <a:gd name="connsiteY7" fmla="*/ 517247 h 574719"/>
              <a:gd name="connsiteX8" fmla="*/ 0 w 1053411"/>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411" h="574719">
                <a:moveTo>
                  <a:pt x="0" y="57472"/>
                </a:moveTo>
                <a:cubicBezTo>
                  <a:pt x="0" y="25731"/>
                  <a:pt x="25731" y="0"/>
                  <a:pt x="57472" y="0"/>
                </a:cubicBezTo>
                <a:lnTo>
                  <a:pt x="995939" y="0"/>
                </a:lnTo>
                <a:cubicBezTo>
                  <a:pt x="1027680" y="0"/>
                  <a:pt x="1053411" y="25731"/>
                  <a:pt x="1053411" y="57472"/>
                </a:cubicBezTo>
                <a:lnTo>
                  <a:pt x="1053411" y="517247"/>
                </a:lnTo>
                <a:cubicBezTo>
                  <a:pt x="1053411" y="548988"/>
                  <a:pt x="1027680" y="574719"/>
                  <a:pt x="995939"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27432"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SOLIDWORKS Industry Certification</a:t>
            </a:r>
          </a:p>
        </p:txBody>
      </p:sp>
      <p:sp>
        <p:nvSpPr>
          <p:cNvPr id="50" name="Rounded Rectangle 49">
            <a:extLst>
              <a:ext uri="{FF2B5EF4-FFF2-40B4-BE49-F238E27FC236}">
                <a16:creationId xmlns:a16="http://schemas.microsoft.com/office/drawing/2014/main" id="{9D9FF5BF-0AF0-614B-93CF-4969F2764D4E}"/>
              </a:ext>
            </a:extLst>
          </p:cNvPr>
          <p:cNvSpPr/>
          <p:nvPr/>
        </p:nvSpPr>
        <p:spPr>
          <a:xfrm>
            <a:off x="7148890" y="2400891"/>
            <a:ext cx="1314234" cy="574719"/>
          </a:xfrm>
          <a:prstGeom prst="roundRect">
            <a:avLst>
              <a:gd name="adj" fmla="val 10000"/>
            </a:avLst>
          </a:prstGeom>
          <a:solidFill>
            <a:srgbClr val="7495AB"/>
          </a:solidFill>
          <a:ln>
            <a:solidFill>
              <a:srgbClr val="7495A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Freeform 50">
            <a:extLst>
              <a:ext uri="{FF2B5EF4-FFF2-40B4-BE49-F238E27FC236}">
                <a16:creationId xmlns:a16="http://schemas.microsoft.com/office/drawing/2014/main" id="{24A4095B-5CDD-A24C-9DE1-220C3E6AB48C}"/>
              </a:ext>
            </a:extLst>
          </p:cNvPr>
          <p:cNvSpPr/>
          <p:nvPr/>
        </p:nvSpPr>
        <p:spPr>
          <a:xfrm>
            <a:off x="7148890" y="2400889"/>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Sub-Program</a:t>
            </a:r>
            <a:endParaRPr lang="en-US" sz="1050" kern="1200" dirty="0">
              <a:solidFill>
                <a:schemeClr val="bg1"/>
              </a:solidFill>
              <a:latin typeface="Arial" panose="020B06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4D73CBF4-7AC0-334A-9114-1DA375977D00}"/>
              </a:ext>
            </a:extLst>
          </p:cNvPr>
          <p:cNvSpPr/>
          <p:nvPr/>
        </p:nvSpPr>
        <p:spPr>
          <a:xfrm>
            <a:off x="6770166" y="4067422"/>
            <a:ext cx="979222" cy="574719"/>
          </a:xfrm>
          <a:custGeom>
            <a:avLst/>
            <a:gdLst>
              <a:gd name="connsiteX0" fmla="*/ 0 w 979222"/>
              <a:gd name="connsiteY0" fmla="*/ 57472 h 574719"/>
              <a:gd name="connsiteX1" fmla="*/ 57472 w 979222"/>
              <a:gd name="connsiteY1" fmla="*/ 0 h 574719"/>
              <a:gd name="connsiteX2" fmla="*/ 921750 w 979222"/>
              <a:gd name="connsiteY2" fmla="*/ 0 h 574719"/>
              <a:gd name="connsiteX3" fmla="*/ 979222 w 979222"/>
              <a:gd name="connsiteY3" fmla="*/ 57472 h 574719"/>
              <a:gd name="connsiteX4" fmla="*/ 979222 w 979222"/>
              <a:gd name="connsiteY4" fmla="*/ 517247 h 574719"/>
              <a:gd name="connsiteX5" fmla="*/ 921750 w 979222"/>
              <a:gd name="connsiteY5" fmla="*/ 574719 h 574719"/>
              <a:gd name="connsiteX6" fmla="*/ 57472 w 979222"/>
              <a:gd name="connsiteY6" fmla="*/ 574719 h 574719"/>
              <a:gd name="connsiteX7" fmla="*/ 0 w 979222"/>
              <a:gd name="connsiteY7" fmla="*/ 517247 h 574719"/>
              <a:gd name="connsiteX8" fmla="*/ 0 w 979222"/>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222" h="574719">
                <a:moveTo>
                  <a:pt x="0" y="57472"/>
                </a:moveTo>
                <a:cubicBezTo>
                  <a:pt x="0" y="25731"/>
                  <a:pt x="25731" y="0"/>
                  <a:pt x="57472" y="0"/>
                </a:cubicBezTo>
                <a:lnTo>
                  <a:pt x="921750" y="0"/>
                </a:lnTo>
                <a:cubicBezTo>
                  <a:pt x="953491" y="0"/>
                  <a:pt x="979222" y="25731"/>
                  <a:pt x="979222" y="57472"/>
                </a:cubicBezTo>
                <a:lnTo>
                  <a:pt x="979222" y="517247"/>
                </a:lnTo>
                <a:cubicBezTo>
                  <a:pt x="979222" y="548988"/>
                  <a:pt x="953491" y="574719"/>
                  <a:pt x="921750" y="574719"/>
                </a:cubicBezTo>
                <a:lnTo>
                  <a:pt x="57472" y="574719"/>
                </a:lnTo>
                <a:cubicBezTo>
                  <a:pt x="25731" y="574719"/>
                  <a:pt x="0" y="548988"/>
                  <a:pt x="0" y="517247"/>
                </a:cubicBezTo>
                <a:lnTo>
                  <a:pt x="0" y="57472"/>
                </a:lnTo>
                <a:close/>
              </a:path>
            </a:pathLst>
          </a:custGeom>
          <a:solidFill>
            <a:srgbClr val="7BC4AA">
              <a:alpha val="20000"/>
            </a:srgbClr>
          </a:solidFill>
          <a:ln>
            <a:solidFill>
              <a:srgbClr val="008D7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BPI Certification</a:t>
            </a:r>
          </a:p>
        </p:txBody>
      </p:sp>
      <p:sp>
        <p:nvSpPr>
          <p:cNvPr id="57" name="Freeform 56">
            <a:extLst>
              <a:ext uri="{FF2B5EF4-FFF2-40B4-BE49-F238E27FC236}">
                <a16:creationId xmlns:a16="http://schemas.microsoft.com/office/drawing/2014/main" id="{37821AA3-F05B-DB46-9962-E4C56077FCD1}"/>
              </a:ext>
            </a:extLst>
          </p:cNvPr>
          <p:cNvSpPr/>
          <p:nvPr/>
        </p:nvSpPr>
        <p:spPr>
          <a:xfrm>
            <a:off x="7869001" y="4070710"/>
            <a:ext cx="988182" cy="574719"/>
          </a:xfrm>
          <a:custGeom>
            <a:avLst/>
            <a:gdLst>
              <a:gd name="connsiteX0" fmla="*/ 0 w 988182"/>
              <a:gd name="connsiteY0" fmla="*/ 57472 h 574719"/>
              <a:gd name="connsiteX1" fmla="*/ 57472 w 988182"/>
              <a:gd name="connsiteY1" fmla="*/ 0 h 574719"/>
              <a:gd name="connsiteX2" fmla="*/ 930710 w 988182"/>
              <a:gd name="connsiteY2" fmla="*/ 0 h 574719"/>
              <a:gd name="connsiteX3" fmla="*/ 988182 w 988182"/>
              <a:gd name="connsiteY3" fmla="*/ 57472 h 574719"/>
              <a:gd name="connsiteX4" fmla="*/ 988182 w 988182"/>
              <a:gd name="connsiteY4" fmla="*/ 517247 h 574719"/>
              <a:gd name="connsiteX5" fmla="*/ 930710 w 988182"/>
              <a:gd name="connsiteY5" fmla="*/ 574719 h 574719"/>
              <a:gd name="connsiteX6" fmla="*/ 57472 w 988182"/>
              <a:gd name="connsiteY6" fmla="*/ 574719 h 574719"/>
              <a:gd name="connsiteX7" fmla="*/ 0 w 988182"/>
              <a:gd name="connsiteY7" fmla="*/ 517247 h 574719"/>
              <a:gd name="connsiteX8" fmla="*/ 0 w 988182"/>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182" h="574719">
                <a:moveTo>
                  <a:pt x="0" y="57472"/>
                </a:moveTo>
                <a:cubicBezTo>
                  <a:pt x="0" y="25731"/>
                  <a:pt x="25731" y="0"/>
                  <a:pt x="57472" y="0"/>
                </a:cubicBezTo>
                <a:lnTo>
                  <a:pt x="930710" y="0"/>
                </a:lnTo>
                <a:cubicBezTo>
                  <a:pt x="962451" y="0"/>
                  <a:pt x="988182" y="25731"/>
                  <a:pt x="988182" y="57472"/>
                </a:cubicBezTo>
                <a:lnTo>
                  <a:pt x="988182" y="517247"/>
                </a:lnTo>
                <a:cubicBezTo>
                  <a:pt x="988182" y="548988"/>
                  <a:pt x="962451" y="574719"/>
                  <a:pt x="930710" y="574719"/>
                </a:cubicBezTo>
                <a:lnTo>
                  <a:pt x="57472" y="574719"/>
                </a:lnTo>
                <a:cubicBezTo>
                  <a:pt x="25731" y="574719"/>
                  <a:pt x="0" y="548988"/>
                  <a:pt x="0" y="517247"/>
                </a:cubicBezTo>
                <a:lnTo>
                  <a:pt x="0" y="57472"/>
                </a:lnTo>
                <a:close/>
              </a:path>
            </a:pathLst>
          </a:custGeom>
          <a:solidFill>
            <a:srgbClr val="7BC4AA">
              <a:alpha val="20000"/>
            </a:srgbClr>
          </a:solidFill>
          <a:ln>
            <a:solidFill>
              <a:srgbClr val="008D7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Paid Work Experience</a:t>
            </a:r>
          </a:p>
        </p:txBody>
      </p:sp>
      <p:cxnSp>
        <p:nvCxnSpPr>
          <p:cNvPr id="67" name="Straight Connector 66">
            <a:extLst>
              <a:ext uri="{FF2B5EF4-FFF2-40B4-BE49-F238E27FC236}">
                <a16:creationId xmlns:a16="http://schemas.microsoft.com/office/drawing/2014/main" id="{C0EA8851-37EE-264A-8BAE-163FFC7B97AF}"/>
              </a:ext>
            </a:extLst>
          </p:cNvPr>
          <p:cNvCxnSpPr>
            <a:cxnSpLocks/>
          </p:cNvCxnSpPr>
          <p:nvPr/>
        </p:nvCxnSpPr>
        <p:spPr>
          <a:xfrm>
            <a:off x="4265900" y="4647932"/>
            <a:ext cx="0" cy="266786"/>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43" name="Freeform 42">
            <a:extLst>
              <a:ext uri="{FF2B5EF4-FFF2-40B4-BE49-F238E27FC236}">
                <a16:creationId xmlns:a16="http://schemas.microsoft.com/office/drawing/2014/main" id="{C4B7EBC7-F8FC-9A4F-92DD-5BD3D43E579B}"/>
              </a:ext>
            </a:extLst>
          </p:cNvPr>
          <p:cNvSpPr/>
          <p:nvPr/>
        </p:nvSpPr>
        <p:spPr>
          <a:xfrm>
            <a:off x="3812988" y="4914718"/>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Skills Certificates</a:t>
            </a:r>
          </a:p>
        </p:txBody>
      </p:sp>
      <p:cxnSp>
        <p:nvCxnSpPr>
          <p:cNvPr id="73" name="Elbow Connector 72">
            <a:extLst>
              <a:ext uri="{FF2B5EF4-FFF2-40B4-BE49-F238E27FC236}">
                <a16:creationId xmlns:a16="http://schemas.microsoft.com/office/drawing/2014/main" id="{4F37EFC8-EFAC-6740-8329-0E2BFDBC61FF}"/>
              </a:ext>
            </a:extLst>
          </p:cNvPr>
          <p:cNvCxnSpPr>
            <a:stCxn id="26" idx="2"/>
          </p:cNvCxnSpPr>
          <p:nvPr/>
        </p:nvCxnSpPr>
        <p:spPr>
          <a:xfrm rot="16200000" flipH="1">
            <a:off x="2503699" y="3363795"/>
            <a:ext cx="131613" cy="1031129"/>
          </a:xfrm>
          <a:prstGeom prst="bentConnector2">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0B67CDF-0839-7D4D-AF20-CCA1F771ED75}"/>
              </a:ext>
            </a:extLst>
          </p:cNvPr>
          <p:cNvCxnSpPr>
            <a:cxnSpLocks/>
          </p:cNvCxnSpPr>
          <p:nvPr/>
        </p:nvCxnSpPr>
        <p:spPr>
          <a:xfrm>
            <a:off x="3085070" y="3935795"/>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7D912E1-8C52-6C46-A541-87C57555D98F}"/>
              </a:ext>
            </a:extLst>
          </p:cNvPr>
          <p:cNvCxnSpPr>
            <a:cxnSpLocks/>
          </p:cNvCxnSpPr>
          <p:nvPr/>
        </p:nvCxnSpPr>
        <p:spPr>
          <a:xfrm>
            <a:off x="2052390" y="3935795"/>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E52E5B-A934-0B46-B733-05EF3C5F32C8}"/>
              </a:ext>
            </a:extLst>
          </p:cNvPr>
          <p:cNvCxnSpPr>
            <a:cxnSpLocks/>
          </p:cNvCxnSpPr>
          <p:nvPr/>
        </p:nvCxnSpPr>
        <p:spPr>
          <a:xfrm flipH="1">
            <a:off x="1012980" y="3951672"/>
            <a:ext cx="1025648" cy="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5F248E6-ABE3-3D43-8A14-36C55CD9DEBF}"/>
              </a:ext>
            </a:extLst>
          </p:cNvPr>
          <p:cNvCxnSpPr>
            <a:cxnSpLocks/>
          </p:cNvCxnSpPr>
          <p:nvPr/>
        </p:nvCxnSpPr>
        <p:spPr>
          <a:xfrm>
            <a:off x="1012980" y="3945167"/>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33" name="Freeform 32">
            <a:extLst>
              <a:ext uri="{FF2B5EF4-FFF2-40B4-BE49-F238E27FC236}">
                <a16:creationId xmlns:a16="http://schemas.microsoft.com/office/drawing/2014/main" id="{70C61B54-FC1C-BB46-BA7B-D9AD0C15A638}"/>
              </a:ext>
            </a:extLst>
          </p:cNvPr>
          <p:cNvSpPr/>
          <p:nvPr/>
        </p:nvSpPr>
        <p:spPr>
          <a:xfrm>
            <a:off x="2616265" y="4073213"/>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Public Sector</a:t>
            </a:r>
          </a:p>
        </p:txBody>
      </p:sp>
      <p:cxnSp>
        <p:nvCxnSpPr>
          <p:cNvPr id="87" name="Elbow Connector 86">
            <a:extLst>
              <a:ext uri="{FF2B5EF4-FFF2-40B4-BE49-F238E27FC236}">
                <a16:creationId xmlns:a16="http://schemas.microsoft.com/office/drawing/2014/main" id="{F023A5B3-9613-3849-B9FB-E42430F06080}"/>
              </a:ext>
            </a:extLst>
          </p:cNvPr>
          <p:cNvCxnSpPr>
            <a:cxnSpLocks/>
          </p:cNvCxnSpPr>
          <p:nvPr/>
        </p:nvCxnSpPr>
        <p:spPr>
          <a:xfrm>
            <a:off x="5187002" y="3813553"/>
            <a:ext cx="845964" cy="131614"/>
          </a:xfrm>
          <a:prstGeom prst="bentConnector3">
            <a:avLst>
              <a:gd name="adj1" fmla="val -1950"/>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EB0D50C-C932-044A-AEB6-D03815C29E18}"/>
              </a:ext>
            </a:extLst>
          </p:cNvPr>
          <p:cNvCxnSpPr>
            <a:cxnSpLocks/>
          </p:cNvCxnSpPr>
          <p:nvPr/>
        </p:nvCxnSpPr>
        <p:spPr>
          <a:xfrm>
            <a:off x="6041683" y="3935795"/>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254BE5A-70A0-984F-8B14-B7C07A94FF7A}"/>
              </a:ext>
            </a:extLst>
          </p:cNvPr>
          <p:cNvCxnSpPr>
            <a:cxnSpLocks/>
          </p:cNvCxnSpPr>
          <p:nvPr/>
        </p:nvCxnSpPr>
        <p:spPr>
          <a:xfrm flipH="1">
            <a:off x="4265523" y="3951672"/>
            <a:ext cx="906166" cy="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46CC6CF-BC07-EF49-B34D-6118A30EBF4A}"/>
              </a:ext>
            </a:extLst>
          </p:cNvPr>
          <p:cNvCxnSpPr>
            <a:cxnSpLocks/>
          </p:cNvCxnSpPr>
          <p:nvPr/>
        </p:nvCxnSpPr>
        <p:spPr>
          <a:xfrm>
            <a:off x="4265523" y="3945167"/>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41" name="Freeform 40">
            <a:extLst>
              <a:ext uri="{FF2B5EF4-FFF2-40B4-BE49-F238E27FC236}">
                <a16:creationId xmlns:a16="http://schemas.microsoft.com/office/drawing/2014/main" id="{40F03D87-00D3-2445-8458-181091D0A41D}"/>
              </a:ext>
            </a:extLst>
          </p:cNvPr>
          <p:cNvSpPr/>
          <p:nvPr/>
        </p:nvSpPr>
        <p:spPr>
          <a:xfrm>
            <a:off x="3812988" y="4071605"/>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Dual Enrollment</a:t>
            </a:r>
          </a:p>
        </p:txBody>
      </p:sp>
      <p:sp>
        <p:nvSpPr>
          <p:cNvPr id="45" name="Freeform 44">
            <a:extLst>
              <a:ext uri="{FF2B5EF4-FFF2-40B4-BE49-F238E27FC236}">
                <a16:creationId xmlns:a16="http://schemas.microsoft.com/office/drawing/2014/main" id="{7DC593AC-944E-784D-8E84-4CCF712A20B0}"/>
              </a:ext>
            </a:extLst>
          </p:cNvPr>
          <p:cNvSpPr/>
          <p:nvPr/>
        </p:nvSpPr>
        <p:spPr>
          <a:xfrm>
            <a:off x="5545320" y="4071605"/>
            <a:ext cx="975294" cy="574719"/>
          </a:xfrm>
          <a:custGeom>
            <a:avLst/>
            <a:gdLst>
              <a:gd name="connsiteX0" fmla="*/ 0 w 975294"/>
              <a:gd name="connsiteY0" fmla="*/ 57472 h 574719"/>
              <a:gd name="connsiteX1" fmla="*/ 57472 w 975294"/>
              <a:gd name="connsiteY1" fmla="*/ 0 h 574719"/>
              <a:gd name="connsiteX2" fmla="*/ 917822 w 975294"/>
              <a:gd name="connsiteY2" fmla="*/ 0 h 574719"/>
              <a:gd name="connsiteX3" fmla="*/ 975294 w 975294"/>
              <a:gd name="connsiteY3" fmla="*/ 57472 h 574719"/>
              <a:gd name="connsiteX4" fmla="*/ 975294 w 975294"/>
              <a:gd name="connsiteY4" fmla="*/ 517247 h 574719"/>
              <a:gd name="connsiteX5" fmla="*/ 917822 w 975294"/>
              <a:gd name="connsiteY5" fmla="*/ 574719 h 574719"/>
              <a:gd name="connsiteX6" fmla="*/ 57472 w 975294"/>
              <a:gd name="connsiteY6" fmla="*/ 574719 h 574719"/>
              <a:gd name="connsiteX7" fmla="*/ 0 w 975294"/>
              <a:gd name="connsiteY7" fmla="*/ 517247 h 574719"/>
              <a:gd name="connsiteX8" fmla="*/ 0 w 97529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294" h="574719">
                <a:moveTo>
                  <a:pt x="0" y="57472"/>
                </a:moveTo>
                <a:cubicBezTo>
                  <a:pt x="0" y="25731"/>
                  <a:pt x="25731" y="0"/>
                  <a:pt x="57472" y="0"/>
                </a:cubicBezTo>
                <a:lnTo>
                  <a:pt x="917822" y="0"/>
                </a:lnTo>
                <a:cubicBezTo>
                  <a:pt x="949563" y="0"/>
                  <a:pt x="975294" y="25731"/>
                  <a:pt x="975294" y="57472"/>
                </a:cubicBezTo>
                <a:lnTo>
                  <a:pt x="975294" y="517247"/>
                </a:lnTo>
                <a:cubicBezTo>
                  <a:pt x="975294" y="548988"/>
                  <a:pt x="949563" y="574719"/>
                  <a:pt x="917822"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Paid Internships</a:t>
            </a:r>
          </a:p>
        </p:txBody>
      </p:sp>
      <p:cxnSp>
        <p:nvCxnSpPr>
          <p:cNvPr id="95" name="Straight Connector 94">
            <a:extLst>
              <a:ext uri="{FF2B5EF4-FFF2-40B4-BE49-F238E27FC236}">
                <a16:creationId xmlns:a16="http://schemas.microsoft.com/office/drawing/2014/main" id="{6A7479DB-E78C-B244-90E4-56C06A42FEC7}"/>
              </a:ext>
            </a:extLst>
          </p:cNvPr>
          <p:cNvCxnSpPr>
            <a:cxnSpLocks/>
          </p:cNvCxnSpPr>
          <p:nvPr/>
        </p:nvCxnSpPr>
        <p:spPr>
          <a:xfrm>
            <a:off x="6031666" y="4651497"/>
            <a:ext cx="0" cy="129828"/>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BB4FA5D-1610-034C-B7F3-B72D4D68AAFA}"/>
              </a:ext>
            </a:extLst>
          </p:cNvPr>
          <p:cNvCxnSpPr>
            <a:cxnSpLocks/>
          </p:cNvCxnSpPr>
          <p:nvPr/>
        </p:nvCxnSpPr>
        <p:spPr>
          <a:xfrm flipH="1">
            <a:off x="5497423" y="4781325"/>
            <a:ext cx="1119398" cy="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6D648AC-37BD-B44B-9A74-33F78A8E09D1}"/>
              </a:ext>
            </a:extLst>
          </p:cNvPr>
          <p:cNvCxnSpPr>
            <a:cxnSpLocks/>
          </p:cNvCxnSpPr>
          <p:nvPr/>
        </p:nvCxnSpPr>
        <p:spPr>
          <a:xfrm>
            <a:off x="5497423" y="4774820"/>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4EB6884-CFC4-844E-B03B-103A4CC2C4E1}"/>
              </a:ext>
            </a:extLst>
          </p:cNvPr>
          <p:cNvCxnSpPr>
            <a:cxnSpLocks/>
          </p:cNvCxnSpPr>
          <p:nvPr/>
        </p:nvCxnSpPr>
        <p:spPr>
          <a:xfrm>
            <a:off x="6602323" y="4774820"/>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48061F4D-3763-1C45-9180-BFFA92FDAC24}"/>
              </a:ext>
            </a:extLst>
          </p:cNvPr>
          <p:cNvSpPr/>
          <p:nvPr/>
        </p:nvSpPr>
        <p:spPr>
          <a:xfrm>
            <a:off x="4510090" y="3238835"/>
            <a:ext cx="1314234" cy="574719"/>
          </a:xfrm>
          <a:prstGeom prst="roundRect">
            <a:avLst>
              <a:gd name="adj" fmla="val 10000"/>
            </a:avLst>
          </a:prstGeom>
          <a:solidFill>
            <a:srgbClr val="803F63"/>
          </a:solidFill>
          <a:ln>
            <a:solidFill>
              <a:srgbClr val="803F6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Freeform 38">
            <a:extLst>
              <a:ext uri="{FF2B5EF4-FFF2-40B4-BE49-F238E27FC236}">
                <a16:creationId xmlns:a16="http://schemas.microsoft.com/office/drawing/2014/main" id="{144C46D2-992A-6E45-B63B-365DCED7FD44}"/>
              </a:ext>
            </a:extLst>
          </p:cNvPr>
          <p:cNvSpPr/>
          <p:nvPr/>
        </p:nvSpPr>
        <p:spPr>
          <a:xfrm>
            <a:off x="4503764" y="3238833"/>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53" tIns="62553" rIns="62553" bIns="62553"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ACES Pathway Program</a:t>
            </a:r>
          </a:p>
        </p:txBody>
      </p:sp>
      <p:sp>
        <p:nvSpPr>
          <p:cNvPr id="26" name="Rounded Rectangle 25">
            <a:extLst>
              <a:ext uri="{FF2B5EF4-FFF2-40B4-BE49-F238E27FC236}">
                <a16:creationId xmlns:a16="http://schemas.microsoft.com/office/drawing/2014/main" id="{2537DFC5-E3F0-094C-AF34-4C7634EF1B5F}"/>
              </a:ext>
            </a:extLst>
          </p:cNvPr>
          <p:cNvSpPr/>
          <p:nvPr/>
        </p:nvSpPr>
        <p:spPr>
          <a:xfrm>
            <a:off x="1396824" y="3238835"/>
            <a:ext cx="1314234" cy="574719"/>
          </a:xfrm>
          <a:prstGeom prst="roundRect">
            <a:avLst>
              <a:gd name="adj" fmla="val 10000"/>
            </a:avLst>
          </a:prstGeom>
          <a:solidFill>
            <a:srgbClr val="14425B"/>
          </a:solidFill>
          <a:ln>
            <a:solidFill>
              <a:srgbClr val="14435D"/>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eform 26">
            <a:extLst>
              <a:ext uri="{FF2B5EF4-FFF2-40B4-BE49-F238E27FC236}">
                <a16:creationId xmlns:a16="http://schemas.microsoft.com/office/drawing/2014/main" id="{234142F1-9B30-BE40-AAA6-25118D38CF53}"/>
              </a:ext>
            </a:extLst>
          </p:cNvPr>
          <p:cNvSpPr/>
          <p:nvPr/>
        </p:nvSpPr>
        <p:spPr>
          <a:xfrm>
            <a:off x="1401990" y="3238834"/>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53" tIns="62553" rIns="62553" bIns="62553"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E-Contractor</a:t>
            </a:r>
            <a:endParaRPr lang="en-US" sz="1050" kern="1200" dirty="0">
              <a:solidFill>
                <a:schemeClr val="bg1"/>
              </a:solidFill>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E765743B-CF4E-7A44-933D-77C3E7C19263}"/>
              </a:ext>
            </a:extLst>
          </p:cNvPr>
          <p:cNvSpPr/>
          <p:nvPr/>
        </p:nvSpPr>
        <p:spPr>
          <a:xfrm>
            <a:off x="7148890" y="3238835"/>
            <a:ext cx="1314234" cy="574719"/>
          </a:xfrm>
          <a:prstGeom prst="roundRect">
            <a:avLst>
              <a:gd name="adj" fmla="val 10000"/>
            </a:avLst>
          </a:prstGeom>
          <a:solidFill>
            <a:srgbClr val="00977B"/>
          </a:solidFill>
          <a:ln>
            <a:solidFill>
              <a:srgbClr val="008D7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Freeform 52">
            <a:extLst>
              <a:ext uri="{FF2B5EF4-FFF2-40B4-BE49-F238E27FC236}">
                <a16:creationId xmlns:a16="http://schemas.microsoft.com/office/drawing/2014/main" id="{DA899B5E-D915-5D49-B973-CC455B8F1A85}"/>
              </a:ext>
            </a:extLst>
          </p:cNvPr>
          <p:cNvSpPr/>
          <p:nvPr/>
        </p:nvSpPr>
        <p:spPr>
          <a:xfrm>
            <a:off x="7142564" y="3238830"/>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53" tIns="62553" rIns="62553" bIns="62553"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Green Path Career Program</a:t>
            </a:r>
          </a:p>
        </p:txBody>
      </p:sp>
      <p:sp>
        <p:nvSpPr>
          <p:cNvPr id="54" name="Title 1">
            <a:extLst>
              <a:ext uri="{FF2B5EF4-FFF2-40B4-BE49-F238E27FC236}">
                <a16:creationId xmlns:a16="http://schemas.microsoft.com/office/drawing/2014/main" id="{D525F8BB-A98C-4337-9F2B-3B68CA01B452}"/>
              </a:ext>
            </a:extLst>
          </p:cNvPr>
          <p:cNvSpPr>
            <a:spLocks noGrp="1"/>
          </p:cNvSpPr>
          <p:nvPr>
            <p:ph type="title"/>
          </p:nvPr>
        </p:nvSpPr>
        <p:spPr>
          <a:xfrm>
            <a:off x="628650" y="173463"/>
            <a:ext cx="7886700" cy="673559"/>
          </a:xfrm>
        </p:spPr>
        <p:txBody>
          <a:bodyPr/>
          <a:lstStyle/>
          <a:p>
            <a:pPr algn="ctr">
              <a:tabLst>
                <a:tab pos="5486400" algn="l"/>
              </a:tabLst>
            </a:pPr>
            <a:r>
              <a:rPr lang="en-US" b="1" dirty="0"/>
              <a:t>CURRENT SOCALERN </a:t>
            </a:r>
            <a:br>
              <a:rPr lang="en-US" b="1" dirty="0"/>
            </a:br>
            <a:r>
              <a:rPr lang="en-US" b="1" dirty="0"/>
              <a:t>WE&amp;T Sector Program Structure</a:t>
            </a:r>
          </a:p>
        </p:txBody>
      </p:sp>
    </p:spTree>
    <p:extLst>
      <p:ext uri="{BB962C8B-B14F-4D97-AF65-F5344CB8AC3E}">
        <p14:creationId xmlns:p14="http://schemas.microsoft.com/office/powerpoint/2010/main" val="373302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48EF-8A85-6047-94BA-2A27582F6F1C}"/>
              </a:ext>
            </a:extLst>
          </p:cNvPr>
          <p:cNvSpPr>
            <a:spLocks noGrp="1"/>
          </p:cNvSpPr>
          <p:nvPr>
            <p:ph type="title"/>
          </p:nvPr>
        </p:nvSpPr>
        <p:spPr/>
        <p:txBody>
          <a:bodyPr/>
          <a:lstStyle/>
          <a:p>
            <a:r>
              <a:rPr lang="en-US" dirty="0"/>
              <a:t>E-Contractor Program </a:t>
            </a:r>
          </a:p>
        </p:txBody>
      </p:sp>
    </p:spTree>
    <p:extLst>
      <p:ext uri="{BB962C8B-B14F-4D97-AF65-F5344CB8AC3E}">
        <p14:creationId xmlns:p14="http://schemas.microsoft.com/office/powerpoint/2010/main" val="4021282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E042-1732-4088-9BED-32774FD4BD0C}"/>
              </a:ext>
            </a:extLst>
          </p:cNvPr>
          <p:cNvSpPr>
            <a:spLocks noGrp="1"/>
          </p:cNvSpPr>
          <p:nvPr>
            <p:ph type="title"/>
          </p:nvPr>
        </p:nvSpPr>
        <p:spPr/>
        <p:txBody>
          <a:bodyPr/>
          <a:lstStyle/>
          <a:p>
            <a:r>
              <a:rPr lang="en-US" dirty="0"/>
              <a:t>E-Contractor Training Program </a:t>
            </a:r>
          </a:p>
        </p:txBody>
      </p:sp>
      <p:sp>
        <p:nvSpPr>
          <p:cNvPr id="3" name="Text Placeholder 2">
            <a:extLst>
              <a:ext uri="{FF2B5EF4-FFF2-40B4-BE49-F238E27FC236}">
                <a16:creationId xmlns:a16="http://schemas.microsoft.com/office/drawing/2014/main" id="{5DA55A5E-F763-4E30-85BA-0DCE1282EED7}"/>
              </a:ext>
            </a:extLst>
          </p:cNvPr>
          <p:cNvSpPr>
            <a:spLocks noGrp="1"/>
          </p:cNvSpPr>
          <p:nvPr>
            <p:ph type="body" idx="1"/>
          </p:nvPr>
        </p:nvSpPr>
        <p:spPr>
          <a:xfrm>
            <a:off x="628650" y="1478622"/>
            <a:ext cx="7886700" cy="5117160"/>
          </a:xfrm>
        </p:spPr>
        <p:txBody>
          <a:bodyPr/>
          <a:lstStyle/>
          <a:p>
            <a:pPr marL="50800" indent="0">
              <a:buNone/>
            </a:pPr>
            <a:r>
              <a:rPr lang="en-US" b="1" dirty="0"/>
              <a:t>Program Description &amp; Objective</a:t>
            </a:r>
          </a:p>
          <a:p>
            <a:pPr marL="50800" indent="0">
              <a:buNone/>
            </a:pPr>
            <a:r>
              <a:rPr lang="en-US" sz="1800" dirty="0"/>
              <a:t>The E-Contractor Training Program is designed to prepare small and diverse contractors to compete for energy efficiency projects and increase their capacity.</a:t>
            </a:r>
          </a:p>
          <a:p>
            <a:pPr marL="50800" indent="0">
              <a:buNone/>
            </a:pPr>
            <a:endParaRPr lang="en-US" sz="1800" dirty="0"/>
          </a:p>
          <a:p>
            <a:pPr marL="50800" indent="0">
              <a:buNone/>
            </a:pPr>
            <a:r>
              <a:rPr lang="en-US" b="1" dirty="0"/>
              <a:t>Program Offerings  </a:t>
            </a:r>
          </a:p>
          <a:p>
            <a:pPr marL="393700" indent="-342900">
              <a:buFont typeface="Arial" panose="020B0604020202020204" pitchFamily="34" charset="0"/>
              <a:buChar char="•"/>
            </a:pPr>
            <a:r>
              <a:rPr lang="en-US" dirty="0"/>
              <a:t>Host workshops to increase MWDVBEs basic information and knowledge</a:t>
            </a:r>
          </a:p>
          <a:p>
            <a:pPr marL="393700" indent="-342900">
              <a:buFont typeface="Arial" panose="020B0604020202020204" pitchFamily="34" charset="0"/>
              <a:buChar char="•"/>
            </a:pPr>
            <a:r>
              <a:rPr lang="en-US" dirty="0"/>
              <a:t>One-on-One technical assistance and workshops to increase contractors’ access to capital, bonding and insurance</a:t>
            </a:r>
          </a:p>
          <a:p>
            <a:pPr marL="393700" indent="-342900">
              <a:buFont typeface="Arial" panose="020B0604020202020204" pitchFamily="34" charset="0"/>
              <a:buChar char="•"/>
            </a:pPr>
            <a:r>
              <a:rPr lang="en-US" dirty="0"/>
              <a:t>Participants receive training options, certificated programs, access to construction technologies, and equipment/materials</a:t>
            </a:r>
          </a:p>
          <a:p>
            <a:pPr marL="393700" indent="-342900">
              <a:buFont typeface="Arial" panose="020B0604020202020204" pitchFamily="34" charset="0"/>
              <a:buChar char="•"/>
            </a:pPr>
            <a:r>
              <a:rPr lang="en-US" dirty="0"/>
              <a:t>One-on-One technical assistance and RFP development</a:t>
            </a:r>
          </a:p>
        </p:txBody>
      </p:sp>
    </p:spTree>
    <p:extLst>
      <p:ext uri="{BB962C8B-B14F-4D97-AF65-F5344CB8AC3E}">
        <p14:creationId xmlns:p14="http://schemas.microsoft.com/office/powerpoint/2010/main" val="455763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5EE4-3D7A-4DF4-9CE9-0DC92F88F6E2}"/>
              </a:ext>
            </a:extLst>
          </p:cNvPr>
          <p:cNvSpPr>
            <a:spLocks noGrp="1"/>
          </p:cNvSpPr>
          <p:nvPr>
            <p:ph type="title"/>
          </p:nvPr>
        </p:nvSpPr>
        <p:spPr/>
        <p:txBody>
          <a:bodyPr/>
          <a:lstStyle/>
          <a:p>
            <a:r>
              <a:rPr lang="en-US" dirty="0"/>
              <a:t>Program Updates </a:t>
            </a:r>
          </a:p>
        </p:txBody>
      </p:sp>
      <p:sp>
        <p:nvSpPr>
          <p:cNvPr id="3" name="Content Placeholder 2">
            <a:extLst>
              <a:ext uri="{FF2B5EF4-FFF2-40B4-BE49-F238E27FC236}">
                <a16:creationId xmlns:a16="http://schemas.microsoft.com/office/drawing/2014/main" id="{1017BBD6-5D05-4D03-9EFE-6F9851F480F3}"/>
              </a:ext>
            </a:extLst>
          </p:cNvPr>
          <p:cNvSpPr>
            <a:spLocks noGrp="1"/>
          </p:cNvSpPr>
          <p:nvPr>
            <p:ph sz="half" idx="1"/>
          </p:nvPr>
        </p:nvSpPr>
        <p:spPr>
          <a:xfrm>
            <a:off x="628649" y="1825625"/>
            <a:ext cx="7793455" cy="4351338"/>
          </a:xfrm>
        </p:spPr>
        <p:txBody>
          <a:bodyPr/>
          <a:lstStyle/>
          <a:p>
            <a:r>
              <a:rPr lang="en-US" dirty="0"/>
              <a:t>2021 Training</a:t>
            </a:r>
          </a:p>
          <a:p>
            <a:pPr marL="754380" lvl="1" indent="-342900"/>
            <a:r>
              <a:rPr lang="en-US" dirty="0"/>
              <a:t>6 workshop trainings</a:t>
            </a:r>
          </a:p>
          <a:p>
            <a:pPr marL="1028700" lvl="2" indent="-342900"/>
            <a:r>
              <a:rPr lang="en-US" dirty="0"/>
              <a:t>114 contractors </a:t>
            </a:r>
          </a:p>
          <a:p>
            <a:endParaRPr lang="en-US" dirty="0"/>
          </a:p>
          <a:p>
            <a:r>
              <a:rPr lang="en-US" dirty="0"/>
              <a:t>Enrollment</a:t>
            </a:r>
          </a:p>
          <a:p>
            <a:pPr marL="754380" lvl="1" indent="-342900"/>
            <a:r>
              <a:rPr lang="en-US" dirty="0"/>
              <a:t>Technical Assistance and one-on-one coaching </a:t>
            </a:r>
          </a:p>
          <a:p>
            <a:pPr marL="1028700" lvl="2" indent="-342900"/>
            <a:r>
              <a:rPr lang="en-US" dirty="0"/>
              <a:t>44 contractors </a:t>
            </a:r>
          </a:p>
          <a:p>
            <a:pPr marL="1943100" lvl="3" indent="-342900"/>
            <a:r>
              <a:rPr lang="en-US" dirty="0"/>
              <a:t>Certification assistance </a:t>
            </a:r>
          </a:p>
          <a:p>
            <a:pPr marL="1943100" lvl="3" indent="-342900"/>
            <a:r>
              <a:rPr lang="en-US" dirty="0"/>
              <a:t>Capability statement </a:t>
            </a:r>
          </a:p>
          <a:p>
            <a:pPr marL="1943100" lvl="3" indent="-342900"/>
            <a:r>
              <a:rPr lang="en-US" dirty="0"/>
              <a:t>Bonding </a:t>
            </a:r>
          </a:p>
          <a:p>
            <a:pPr marL="1943100" lvl="3" indent="-342900"/>
            <a:r>
              <a:rPr lang="en-US" dirty="0"/>
              <a:t>Agency Pre-Qualification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72343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48EF-8A85-6047-94BA-2A27582F6F1C}"/>
              </a:ext>
            </a:extLst>
          </p:cNvPr>
          <p:cNvSpPr>
            <a:spLocks noGrp="1"/>
          </p:cNvSpPr>
          <p:nvPr>
            <p:ph type="title"/>
          </p:nvPr>
        </p:nvSpPr>
        <p:spPr/>
        <p:txBody>
          <a:bodyPr/>
          <a:lstStyle/>
          <a:p>
            <a:r>
              <a:rPr lang="en-US" dirty="0"/>
              <a:t>Green Path Careers</a:t>
            </a:r>
          </a:p>
        </p:txBody>
      </p:sp>
      <p:sp>
        <p:nvSpPr>
          <p:cNvPr id="3" name="TextBox 2">
            <a:extLst>
              <a:ext uri="{FF2B5EF4-FFF2-40B4-BE49-F238E27FC236}">
                <a16:creationId xmlns:a16="http://schemas.microsoft.com/office/drawing/2014/main" id="{F0FB7D77-8448-6940-BA21-3A3D6EAF265F}"/>
              </a:ext>
            </a:extLst>
          </p:cNvPr>
          <p:cNvSpPr txBox="1"/>
          <p:nvPr/>
        </p:nvSpPr>
        <p:spPr>
          <a:xfrm>
            <a:off x="6233160" y="4377775"/>
            <a:ext cx="2277428" cy="369332"/>
          </a:xfrm>
          <a:prstGeom prst="rect">
            <a:avLst/>
          </a:prstGeom>
          <a:noFill/>
        </p:spPr>
        <p:txBody>
          <a:bodyPr wrap="square" rtlCol="0">
            <a:spAutoFit/>
          </a:bodyPr>
          <a:lstStyle/>
          <a:p>
            <a:r>
              <a:rPr lang="en-US" sz="1800" dirty="0">
                <a:solidFill>
                  <a:schemeClr val="bg1"/>
                </a:solidFill>
              </a:rPr>
              <a:t>Program</a:t>
            </a:r>
            <a:r>
              <a:rPr lang="en-US" sz="1800" b="1" dirty="0">
                <a:solidFill>
                  <a:schemeClr val="bg1"/>
                </a:solidFill>
              </a:rPr>
              <a:t> </a:t>
            </a:r>
            <a:r>
              <a:rPr lang="en-US" sz="1800" dirty="0">
                <a:solidFill>
                  <a:schemeClr val="bg1"/>
                </a:solidFill>
              </a:rPr>
              <a:t>Overview</a:t>
            </a:r>
            <a:r>
              <a:rPr lang="en-US" sz="1800" b="1" dirty="0">
                <a:solidFill>
                  <a:schemeClr val="bg1"/>
                </a:solidFill>
              </a:rPr>
              <a:t> </a:t>
            </a:r>
          </a:p>
        </p:txBody>
      </p:sp>
    </p:spTree>
    <p:extLst>
      <p:ext uri="{BB962C8B-B14F-4D97-AF65-F5344CB8AC3E}">
        <p14:creationId xmlns:p14="http://schemas.microsoft.com/office/powerpoint/2010/main" val="28529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66;p41">
            <a:extLst>
              <a:ext uri="{FF2B5EF4-FFF2-40B4-BE49-F238E27FC236}">
                <a16:creationId xmlns:a16="http://schemas.microsoft.com/office/drawing/2014/main" id="{84A8D38F-4FE3-B14B-BFB9-6618460EE1EC}"/>
              </a:ext>
            </a:extLst>
          </p:cNvPr>
          <p:cNvSpPr txBox="1">
            <a:spLocks noGrp="1"/>
          </p:cNvSpPr>
          <p:nvPr>
            <p:ph type="body" idx="1"/>
          </p:nvPr>
        </p:nvSpPr>
        <p:spPr>
          <a:xfrm>
            <a:off x="731550" y="1609344"/>
            <a:ext cx="7886700" cy="4477432"/>
          </a:xfrm>
          <a:prstGeom prst="rect">
            <a:avLst/>
          </a:prstGeom>
          <a:noFill/>
          <a:ln>
            <a:noFill/>
          </a:ln>
        </p:spPr>
        <p:txBody>
          <a:bodyPr spcFirstLastPara="1" wrap="square" lIns="91425" tIns="91425" rIns="91425" bIns="91425" anchor="t" anchorCtr="0">
            <a:noAutofit/>
          </a:bodyPr>
          <a:lstStyle/>
          <a:p>
            <a:pPr marL="52388" lvl="0" indent="0" algn="l" rtl="0">
              <a:lnSpc>
                <a:spcPct val="90000"/>
              </a:lnSpc>
              <a:spcBef>
                <a:spcPts val="0"/>
              </a:spcBef>
              <a:spcAft>
                <a:spcPts val="0"/>
              </a:spcAft>
              <a:buSzPts val="2775"/>
              <a:buNone/>
            </a:pPr>
            <a:r>
              <a:rPr lang="en-US" sz="2775" b="1" dirty="0">
                <a:latin typeface="Arial" panose="020B0604020202020204" pitchFamily="34" charset="0"/>
                <a:cs typeface="Arial" panose="020B0604020202020204" pitchFamily="34" charset="0"/>
              </a:rPr>
              <a:t>Program Model</a:t>
            </a:r>
            <a:endParaRPr b="1" dirty="0">
              <a:latin typeface="Arial" panose="020B0604020202020204" pitchFamily="34" charset="0"/>
              <a:cs typeface="Arial" panose="020B0604020202020204" pitchFamily="34" charset="0"/>
            </a:endParaRPr>
          </a:p>
          <a:p>
            <a:pPr marL="914400" lvl="1" indent="-304800" algn="l" rtl="0">
              <a:lnSpc>
                <a:spcPct val="90000"/>
              </a:lnSpc>
              <a:spcBef>
                <a:spcPts val="0"/>
              </a:spcBef>
              <a:spcAft>
                <a:spcPts val="0"/>
              </a:spcAft>
              <a:buSzPts val="2400"/>
              <a:buNone/>
            </a:pPr>
            <a:endParaRPr sz="2405" dirty="0"/>
          </a:p>
        </p:txBody>
      </p:sp>
      <p:pic>
        <p:nvPicPr>
          <p:cNvPr id="4" name="Picture 3" descr="A picture containing drawing&#10;&#10;Description automatically generated">
            <a:extLst>
              <a:ext uri="{FF2B5EF4-FFF2-40B4-BE49-F238E27FC236}">
                <a16:creationId xmlns:a16="http://schemas.microsoft.com/office/drawing/2014/main" id="{1741DD4E-CA57-48D7-A1D8-E7BD5F737056}"/>
              </a:ext>
            </a:extLst>
          </p:cNvPr>
          <p:cNvPicPr>
            <a:picLocks noChangeAspect="1"/>
          </p:cNvPicPr>
          <p:nvPr/>
        </p:nvPicPr>
        <p:blipFill>
          <a:blip r:embed="rId3"/>
          <a:stretch>
            <a:fillRect/>
          </a:stretch>
        </p:blipFill>
        <p:spPr>
          <a:xfrm>
            <a:off x="2362200" y="0"/>
            <a:ext cx="4419600" cy="1609344"/>
          </a:xfrm>
          <a:prstGeom prst="rect">
            <a:avLst/>
          </a:prstGeom>
        </p:spPr>
      </p:pic>
      <p:pic>
        <p:nvPicPr>
          <p:cNvPr id="3" name="Picture 2">
            <a:extLst>
              <a:ext uri="{FF2B5EF4-FFF2-40B4-BE49-F238E27FC236}">
                <a16:creationId xmlns:a16="http://schemas.microsoft.com/office/drawing/2014/main" id="{B0EDD86A-44F9-4BE2-803C-C8145A6779B2}"/>
              </a:ext>
            </a:extLst>
          </p:cNvPr>
          <p:cNvPicPr>
            <a:picLocks noChangeAspect="1"/>
          </p:cNvPicPr>
          <p:nvPr/>
        </p:nvPicPr>
        <p:blipFill>
          <a:blip r:embed="rId4"/>
          <a:stretch>
            <a:fillRect/>
          </a:stretch>
        </p:blipFill>
        <p:spPr>
          <a:xfrm>
            <a:off x="686241" y="2133297"/>
            <a:ext cx="7547477" cy="4234363"/>
          </a:xfrm>
          <a:prstGeom prst="rect">
            <a:avLst/>
          </a:prstGeom>
        </p:spPr>
      </p:pic>
    </p:spTree>
    <p:extLst>
      <p:ext uri="{BB962C8B-B14F-4D97-AF65-F5344CB8AC3E}">
        <p14:creationId xmlns:p14="http://schemas.microsoft.com/office/powerpoint/2010/main" val="3150235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5EE4-3D7A-4DF4-9CE9-0DC92F88F6E2}"/>
              </a:ext>
            </a:extLst>
          </p:cNvPr>
          <p:cNvSpPr>
            <a:spLocks noGrp="1"/>
          </p:cNvSpPr>
          <p:nvPr>
            <p:ph type="title"/>
          </p:nvPr>
        </p:nvSpPr>
        <p:spPr/>
        <p:txBody>
          <a:bodyPr/>
          <a:lstStyle/>
          <a:p>
            <a:r>
              <a:rPr lang="en-US" dirty="0"/>
              <a:t>Program Updates </a:t>
            </a:r>
          </a:p>
        </p:txBody>
      </p:sp>
      <p:sp>
        <p:nvSpPr>
          <p:cNvPr id="3" name="Content Placeholder 2">
            <a:extLst>
              <a:ext uri="{FF2B5EF4-FFF2-40B4-BE49-F238E27FC236}">
                <a16:creationId xmlns:a16="http://schemas.microsoft.com/office/drawing/2014/main" id="{1017BBD6-5D05-4D03-9EFE-6F9851F480F3}"/>
              </a:ext>
            </a:extLst>
          </p:cNvPr>
          <p:cNvSpPr>
            <a:spLocks noGrp="1"/>
          </p:cNvSpPr>
          <p:nvPr>
            <p:ph sz="half" idx="1"/>
          </p:nvPr>
        </p:nvSpPr>
        <p:spPr>
          <a:xfrm>
            <a:off x="628649" y="1825625"/>
            <a:ext cx="7793455" cy="4351338"/>
          </a:xfrm>
        </p:spPr>
        <p:txBody>
          <a:bodyPr/>
          <a:lstStyle/>
          <a:p>
            <a:r>
              <a:rPr lang="en-US" dirty="0"/>
              <a:t>Enrollment </a:t>
            </a:r>
          </a:p>
          <a:p>
            <a:pPr marL="754380" lvl="1" indent="-342900"/>
            <a:r>
              <a:rPr lang="en-US" dirty="0"/>
              <a:t>Cohort 1 </a:t>
            </a:r>
          </a:p>
          <a:p>
            <a:pPr marL="1028700" lvl="2" indent="-342900"/>
            <a:r>
              <a:rPr lang="en-US" dirty="0"/>
              <a:t>Transitioned Aged Youth (TAY) </a:t>
            </a:r>
          </a:p>
          <a:p>
            <a:pPr marL="1943100" lvl="3" indent="-342900"/>
            <a:r>
              <a:rPr lang="en-US" dirty="0"/>
              <a:t>10 participants </a:t>
            </a:r>
          </a:p>
          <a:p>
            <a:pPr marL="2400300" lvl="4" indent="-342900"/>
            <a:r>
              <a:rPr lang="en-US" dirty="0"/>
              <a:t>2 participants passed BPI examination </a:t>
            </a:r>
          </a:p>
          <a:p>
            <a:pPr marL="2857500" lvl="5" indent="-342900"/>
            <a:r>
              <a:rPr lang="en-US" dirty="0"/>
              <a:t>Participants placed with employer partner </a:t>
            </a:r>
          </a:p>
          <a:p>
            <a:pPr marL="3314700" lvl="6" indent="-342900"/>
            <a:r>
              <a:rPr lang="en-US" dirty="0"/>
              <a:t>The Energy Coalition </a:t>
            </a:r>
          </a:p>
          <a:p>
            <a:pPr marL="1028700" lvl="2" indent="-342900">
              <a:tabLst>
                <a:tab pos="3600450" algn="l"/>
              </a:tabLst>
            </a:pPr>
            <a:r>
              <a:rPr lang="en-US" dirty="0"/>
              <a:t>Cohort 2</a:t>
            </a:r>
          </a:p>
          <a:p>
            <a:pPr marL="1943100" lvl="3" indent="-342900">
              <a:tabLst>
                <a:tab pos="3600450" algn="l"/>
              </a:tabLst>
            </a:pPr>
            <a:r>
              <a:rPr lang="en-US" dirty="0"/>
              <a:t>Justice Impacted individuals </a:t>
            </a:r>
          </a:p>
          <a:p>
            <a:pPr marL="2400300" lvl="4" indent="-342900">
              <a:tabLst>
                <a:tab pos="3600450" algn="l"/>
              </a:tabLst>
            </a:pPr>
            <a:r>
              <a:rPr lang="en-US" dirty="0"/>
              <a:t>Ages 25 and over </a:t>
            </a:r>
          </a:p>
          <a:p>
            <a:pPr marL="2857500" lvl="5" indent="-342900">
              <a:tabLst>
                <a:tab pos="3600450" algn="l"/>
              </a:tabLst>
            </a:pPr>
            <a:r>
              <a:rPr lang="en-US" dirty="0"/>
              <a:t>7 participants </a:t>
            </a:r>
          </a:p>
          <a:p>
            <a:pPr marL="3314700" lvl="6" indent="-342900">
              <a:tabLst>
                <a:tab pos="3600450" algn="l"/>
              </a:tabLst>
            </a:pPr>
            <a:r>
              <a:rPr lang="en-US" dirty="0"/>
              <a:t>2 participants passed BPI examination </a:t>
            </a:r>
          </a:p>
          <a:p>
            <a:pPr marL="3771900" lvl="7" indent="-342900">
              <a:tabLst>
                <a:tab pos="3600450" algn="l"/>
              </a:tabLst>
            </a:pPr>
            <a:r>
              <a:rPr lang="en-US" dirty="0"/>
              <a:t>Receiving case management support </a:t>
            </a:r>
          </a:p>
        </p:txBody>
      </p:sp>
    </p:spTree>
    <p:extLst>
      <p:ext uri="{BB962C8B-B14F-4D97-AF65-F5344CB8AC3E}">
        <p14:creationId xmlns:p14="http://schemas.microsoft.com/office/powerpoint/2010/main" val="327254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73FF-9D50-40FF-902B-3FFD54DB957B}"/>
              </a:ext>
            </a:extLst>
          </p:cNvPr>
          <p:cNvSpPr>
            <a:spLocks noGrp="1"/>
          </p:cNvSpPr>
          <p:nvPr>
            <p:ph type="title"/>
          </p:nvPr>
        </p:nvSpPr>
        <p:spPr/>
        <p:txBody>
          <a:bodyPr/>
          <a:lstStyle/>
          <a:p>
            <a:pPr algn="ctr"/>
            <a:r>
              <a:rPr lang="en-US" dirty="0"/>
              <a:t>Welcome</a:t>
            </a:r>
          </a:p>
        </p:txBody>
      </p:sp>
      <p:sp>
        <p:nvSpPr>
          <p:cNvPr id="3" name="Content Placeholder 2">
            <a:extLst>
              <a:ext uri="{FF2B5EF4-FFF2-40B4-BE49-F238E27FC236}">
                <a16:creationId xmlns:a16="http://schemas.microsoft.com/office/drawing/2014/main" id="{4BBA44B9-24ED-491F-ADA8-B34E4E83CF89}"/>
              </a:ext>
            </a:extLst>
          </p:cNvPr>
          <p:cNvSpPr>
            <a:spLocks noGrp="1"/>
          </p:cNvSpPr>
          <p:nvPr>
            <p:ph idx="1"/>
          </p:nvPr>
        </p:nvSpPr>
        <p:spPr>
          <a:xfrm>
            <a:off x="420130" y="1782762"/>
            <a:ext cx="7620000" cy="4800600"/>
          </a:xfrm>
        </p:spPr>
        <p:txBody>
          <a:bodyPr/>
          <a:lstStyle/>
          <a:p>
            <a:pPr marL="114300" indent="0" algn="ctr">
              <a:buNone/>
            </a:pPr>
            <a:r>
              <a:rPr lang="en-US" sz="2000" b="1" dirty="0"/>
              <a:t>Minh Le </a:t>
            </a:r>
          </a:p>
          <a:p>
            <a:pPr marL="114300" indent="0" algn="ctr">
              <a:buNone/>
            </a:pPr>
            <a:r>
              <a:rPr lang="en-US" sz="2000" dirty="0"/>
              <a:t>General Manager </a:t>
            </a:r>
          </a:p>
          <a:p>
            <a:pPr marL="114300" indent="0" algn="ctr">
              <a:buNone/>
            </a:pPr>
            <a:r>
              <a:rPr lang="en-US" sz="2000" dirty="0"/>
              <a:t>Energy and Environmental Services</a:t>
            </a:r>
          </a:p>
          <a:p>
            <a:pPr marL="114300" indent="0" algn="ctr">
              <a:buNone/>
            </a:pPr>
            <a:r>
              <a:rPr lang="en-US" sz="2000" dirty="0"/>
              <a:t>Los Angeles County, ISD</a:t>
            </a:r>
          </a:p>
          <a:p>
            <a:pPr marL="114300" indent="0" algn="ctr">
              <a:buNone/>
            </a:pPr>
            <a:endParaRPr lang="en-US" dirty="0"/>
          </a:p>
          <a:p>
            <a:pPr marL="114300" indent="0" algn="ctr">
              <a:buNone/>
            </a:pPr>
            <a:endParaRPr lang="en-US" dirty="0"/>
          </a:p>
          <a:p>
            <a:pPr marL="114300" indent="0" algn="ctr">
              <a:buNone/>
            </a:pPr>
            <a:r>
              <a:rPr lang="en-US" sz="2000" b="1" dirty="0"/>
              <a:t>Lujuana Medina</a:t>
            </a:r>
          </a:p>
          <a:p>
            <a:pPr marL="114300" indent="0" algn="ctr">
              <a:buNone/>
            </a:pPr>
            <a:r>
              <a:rPr lang="en-US" sz="2000" dirty="0"/>
              <a:t>Environmental Initiatives Manager </a:t>
            </a:r>
          </a:p>
          <a:p>
            <a:pPr marL="114300" indent="0" algn="ctr">
              <a:buNone/>
            </a:pPr>
            <a:r>
              <a:rPr lang="en-US" sz="2000" dirty="0"/>
              <a:t>Energy and Environmental Services</a:t>
            </a:r>
          </a:p>
          <a:p>
            <a:pPr marL="114300" indent="0" algn="ctr">
              <a:buNone/>
            </a:pPr>
            <a:r>
              <a:rPr lang="en-US" sz="2000" dirty="0"/>
              <a:t>Los Angeles County, ISD</a:t>
            </a:r>
          </a:p>
        </p:txBody>
      </p:sp>
    </p:spTree>
    <p:extLst>
      <p:ext uri="{BB962C8B-B14F-4D97-AF65-F5344CB8AC3E}">
        <p14:creationId xmlns:p14="http://schemas.microsoft.com/office/powerpoint/2010/main" val="53933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48EF-8A85-6047-94BA-2A27582F6F1C}"/>
              </a:ext>
            </a:extLst>
          </p:cNvPr>
          <p:cNvSpPr>
            <a:spLocks noGrp="1"/>
          </p:cNvSpPr>
          <p:nvPr>
            <p:ph type="title"/>
          </p:nvPr>
        </p:nvSpPr>
        <p:spPr/>
        <p:txBody>
          <a:bodyPr/>
          <a:lstStyle/>
          <a:p>
            <a:r>
              <a:rPr lang="en-US" b="1" dirty="0"/>
              <a:t>ACES Pathway Program</a:t>
            </a:r>
          </a:p>
        </p:txBody>
      </p:sp>
    </p:spTree>
    <p:extLst>
      <p:ext uri="{BB962C8B-B14F-4D97-AF65-F5344CB8AC3E}">
        <p14:creationId xmlns:p14="http://schemas.microsoft.com/office/powerpoint/2010/main" val="3094549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63B27E9-5787-4D3A-84B0-59014FADBD86}"/>
              </a:ext>
            </a:extLst>
          </p:cNvPr>
          <p:cNvSpPr txBox="1">
            <a:spLocks noGrp="1"/>
          </p:cNvSpPr>
          <p:nvPr>
            <p:ph type="body" idx="1"/>
          </p:nvPr>
        </p:nvSpPr>
        <p:spPr>
          <a:xfrm>
            <a:off x="604184" y="1475517"/>
            <a:ext cx="7935632" cy="3983142"/>
          </a:xfrm>
          <a:prstGeom prst="rect">
            <a:avLst/>
          </a:prstGeom>
        </p:spPr>
        <p:txBody>
          <a:bodyPr vert="horz" wrap="square" lIns="0" tIns="0" rIns="0" bIns="0" rtlCol="0">
            <a:spAutoFit/>
          </a:bodyPr>
          <a:lstStyle/>
          <a:p>
            <a:pPr marL="0" indent="0">
              <a:lnSpc>
                <a:spcPts val="1910"/>
              </a:lnSpc>
              <a:buNone/>
            </a:pPr>
            <a:r>
              <a:rPr lang="en-US" b="1" dirty="0">
                <a:latin typeface="Arial"/>
                <a:cs typeface="Arial"/>
              </a:rPr>
              <a:t>Program Description &amp; Objective</a:t>
            </a:r>
          </a:p>
          <a:p>
            <a:pPr marL="0" marR="6350" indent="0">
              <a:lnSpc>
                <a:spcPts val="1900"/>
              </a:lnSpc>
              <a:spcBef>
                <a:spcPts val="70"/>
              </a:spcBef>
              <a:buNone/>
            </a:pPr>
            <a:r>
              <a:rPr sz="1800" spc="-180" dirty="0">
                <a:latin typeface="Arial"/>
                <a:cs typeface="Arial"/>
              </a:rPr>
              <a:t>T</a:t>
            </a:r>
            <a:r>
              <a:rPr sz="1800" dirty="0">
                <a:latin typeface="Arial"/>
                <a:cs typeface="Arial"/>
              </a:rPr>
              <a:t>o </a:t>
            </a:r>
            <a:r>
              <a:rPr sz="1800" spc="-5" dirty="0">
                <a:latin typeface="Arial"/>
                <a:cs typeface="Arial"/>
              </a:rPr>
              <a:t>engage</a:t>
            </a:r>
            <a:r>
              <a:rPr sz="1800" dirty="0">
                <a:latin typeface="Arial"/>
                <a:cs typeface="Arial"/>
              </a:rPr>
              <a:t>, </a:t>
            </a:r>
            <a:r>
              <a:rPr sz="1800" spc="-5" dirty="0">
                <a:latin typeface="Arial"/>
                <a:cs typeface="Arial"/>
              </a:rPr>
              <a:t>expos</a:t>
            </a:r>
            <a:r>
              <a:rPr sz="1800" dirty="0">
                <a:latin typeface="Arial"/>
                <a:cs typeface="Arial"/>
              </a:rPr>
              <a:t>e </a:t>
            </a:r>
            <a:r>
              <a:rPr sz="1800" spc="-5" dirty="0">
                <a:latin typeface="Arial"/>
                <a:cs typeface="Arial"/>
              </a:rPr>
              <a:t>an</a:t>
            </a:r>
            <a:r>
              <a:rPr sz="1800" dirty="0">
                <a:latin typeface="Arial"/>
                <a:cs typeface="Arial"/>
              </a:rPr>
              <a:t>d challenge students to </a:t>
            </a:r>
            <a:r>
              <a:rPr sz="1800" spc="-5" dirty="0">
                <a:latin typeface="Arial"/>
                <a:cs typeface="Arial"/>
              </a:rPr>
              <a:t>explor</a:t>
            </a:r>
            <a:r>
              <a:rPr sz="1800" dirty="0">
                <a:latin typeface="Arial"/>
                <a:cs typeface="Arial"/>
              </a:rPr>
              <a:t>e </a:t>
            </a:r>
            <a:r>
              <a:rPr sz="1800" spc="-5" dirty="0">
                <a:latin typeface="Arial"/>
                <a:cs typeface="Arial"/>
              </a:rPr>
              <a:t>architecture, engineerin</a:t>
            </a:r>
            <a:r>
              <a:rPr sz="1800" dirty="0">
                <a:latin typeface="Arial"/>
                <a:cs typeface="Arial"/>
              </a:rPr>
              <a:t>g </a:t>
            </a:r>
            <a:r>
              <a:rPr sz="1800" spc="-5" dirty="0">
                <a:latin typeface="Arial"/>
                <a:cs typeface="Arial"/>
              </a:rPr>
              <a:t>an</a:t>
            </a:r>
            <a:r>
              <a:rPr sz="1800" dirty="0">
                <a:latin typeface="Arial"/>
                <a:cs typeface="Arial"/>
              </a:rPr>
              <a:t>d construction careers </a:t>
            </a:r>
            <a:r>
              <a:rPr sz="1800" spc="-5" dirty="0">
                <a:latin typeface="Arial"/>
                <a:cs typeface="Arial"/>
              </a:rPr>
              <a:t>b</a:t>
            </a:r>
            <a:r>
              <a:rPr sz="1800" dirty="0">
                <a:latin typeface="Arial"/>
                <a:cs typeface="Arial"/>
              </a:rPr>
              <a:t>y capitalizing</a:t>
            </a:r>
            <a:r>
              <a:rPr sz="1800" spc="-5" dirty="0">
                <a:latin typeface="Arial"/>
                <a:cs typeface="Arial"/>
              </a:rPr>
              <a:t> o</a:t>
            </a:r>
            <a:r>
              <a:rPr sz="1800" dirty="0">
                <a:latin typeface="Arial"/>
                <a:cs typeface="Arial"/>
              </a:rPr>
              <a:t>n </a:t>
            </a:r>
            <a:r>
              <a:rPr lang="en-US" sz="1800" dirty="0">
                <a:latin typeface="Arial"/>
                <a:cs typeface="Arial"/>
              </a:rPr>
              <a:t>public works investment, </a:t>
            </a:r>
            <a:r>
              <a:rPr sz="1800" dirty="0">
                <a:latin typeface="Arial"/>
                <a:cs typeface="Arial"/>
              </a:rPr>
              <a:t>community college STEAM course </a:t>
            </a:r>
            <a:r>
              <a:rPr sz="1800" spc="-5" dirty="0">
                <a:latin typeface="Arial"/>
                <a:cs typeface="Arial"/>
              </a:rPr>
              <a:t>o</a:t>
            </a:r>
            <a:r>
              <a:rPr sz="1800" spc="-30" dirty="0">
                <a:latin typeface="Arial"/>
                <a:cs typeface="Arial"/>
              </a:rPr>
              <a:t>f</a:t>
            </a:r>
            <a:r>
              <a:rPr sz="1800" dirty="0">
                <a:latin typeface="Arial"/>
                <a:cs typeface="Arial"/>
              </a:rPr>
              <a:t>ferings</a:t>
            </a:r>
            <a:r>
              <a:rPr sz="1800" spc="-5" dirty="0">
                <a:latin typeface="Arial"/>
                <a:cs typeface="Arial"/>
              </a:rPr>
              <a:t> an</a:t>
            </a:r>
            <a:r>
              <a:rPr sz="1800" dirty="0">
                <a:latin typeface="Arial"/>
                <a:cs typeface="Arial"/>
              </a:rPr>
              <a:t>d strong </a:t>
            </a:r>
            <a:r>
              <a:rPr sz="1800" spc="-5" dirty="0">
                <a:latin typeface="Arial"/>
                <a:cs typeface="Arial"/>
              </a:rPr>
              <a:t>industr</a:t>
            </a:r>
            <a:r>
              <a:rPr sz="1800" dirty="0">
                <a:latin typeface="Arial"/>
                <a:cs typeface="Arial"/>
              </a:rPr>
              <a:t>y </a:t>
            </a:r>
            <a:r>
              <a:rPr sz="1800" spc="-5" dirty="0">
                <a:latin typeface="Arial"/>
                <a:cs typeface="Arial"/>
              </a:rPr>
              <a:t>participation.</a:t>
            </a:r>
            <a:endParaRPr sz="1800" dirty="0">
              <a:latin typeface="Arial"/>
              <a:cs typeface="Arial"/>
            </a:endParaRPr>
          </a:p>
          <a:p>
            <a:pPr>
              <a:lnSpc>
                <a:spcPts val="1900"/>
              </a:lnSpc>
              <a:spcBef>
                <a:spcPts val="19"/>
              </a:spcBef>
            </a:pPr>
            <a:endParaRPr sz="1900" dirty="0"/>
          </a:p>
          <a:p>
            <a:pPr marL="0" indent="0">
              <a:buNone/>
            </a:pPr>
            <a:r>
              <a:rPr lang="en-US" b="1" dirty="0">
                <a:latin typeface="Arial"/>
                <a:cs typeface="Arial"/>
              </a:rPr>
              <a:t>Program Offerings</a:t>
            </a:r>
          </a:p>
          <a:p>
            <a:pPr marL="298450" indent="-285750">
              <a:buFont typeface="Arial"/>
              <a:buChar char="•"/>
            </a:pPr>
            <a:r>
              <a:rPr lang="en-US" sz="1800" dirty="0">
                <a:latin typeface="Arial"/>
                <a:cs typeface="Arial"/>
              </a:rPr>
              <a:t>Outreach/recruitment will be done each semester in coordination with the high schools and community colleges</a:t>
            </a:r>
          </a:p>
          <a:p>
            <a:pPr marL="298450" indent="-285750">
              <a:buFont typeface="Arial"/>
              <a:buChar char="•"/>
            </a:pPr>
            <a:r>
              <a:rPr lang="en-US" sz="1800" dirty="0">
                <a:latin typeface="Arial"/>
                <a:cs typeface="Arial"/>
              </a:rPr>
              <a:t>Identify entry level opportunities in ACE high road careers and match participants with paid internships </a:t>
            </a:r>
          </a:p>
          <a:p>
            <a:pPr marL="298450" indent="-285750">
              <a:buFont typeface="Arial"/>
              <a:buChar char="•"/>
            </a:pPr>
            <a:r>
              <a:rPr lang="en-US" sz="1800" dirty="0">
                <a:latin typeface="Arial"/>
                <a:cs typeface="Arial"/>
              </a:rPr>
              <a:t>Offer paid industry accepted certificate training every summer</a:t>
            </a:r>
          </a:p>
          <a:p>
            <a:pPr marL="298450" indent="-285750">
              <a:buFont typeface="Arial"/>
              <a:buChar char="•"/>
            </a:pPr>
            <a:r>
              <a:rPr lang="en-US" sz="1800" dirty="0">
                <a:latin typeface="Arial"/>
                <a:cs typeface="Arial"/>
              </a:rPr>
              <a:t>Provide access to technology, transportation and clothing </a:t>
            </a:r>
          </a:p>
        </p:txBody>
      </p:sp>
      <p:pic>
        <p:nvPicPr>
          <p:cNvPr id="7" name="Picture 6" descr="A picture containing drawing&#10;&#10;Description automatically generated">
            <a:extLst>
              <a:ext uri="{FF2B5EF4-FFF2-40B4-BE49-F238E27FC236}">
                <a16:creationId xmlns:a16="http://schemas.microsoft.com/office/drawing/2014/main" id="{6F6874CC-DAE9-42BA-99A9-AF52081C8BD3}"/>
              </a:ext>
            </a:extLst>
          </p:cNvPr>
          <p:cNvPicPr>
            <a:picLocks noChangeAspect="1"/>
          </p:cNvPicPr>
          <p:nvPr/>
        </p:nvPicPr>
        <p:blipFill>
          <a:blip r:embed="rId3"/>
          <a:stretch>
            <a:fillRect/>
          </a:stretch>
        </p:blipFill>
        <p:spPr>
          <a:xfrm>
            <a:off x="3006090" y="265624"/>
            <a:ext cx="3131820" cy="947928"/>
          </a:xfrm>
          <a:prstGeom prst="rect">
            <a:avLst/>
          </a:prstGeom>
        </p:spPr>
      </p:pic>
    </p:spTree>
    <p:extLst>
      <p:ext uri="{BB962C8B-B14F-4D97-AF65-F5344CB8AC3E}">
        <p14:creationId xmlns:p14="http://schemas.microsoft.com/office/powerpoint/2010/main" val="341219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5EE4-3D7A-4DF4-9CE9-0DC92F88F6E2}"/>
              </a:ext>
            </a:extLst>
          </p:cNvPr>
          <p:cNvSpPr>
            <a:spLocks noGrp="1"/>
          </p:cNvSpPr>
          <p:nvPr>
            <p:ph type="title"/>
          </p:nvPr>
        </p:nvSpPr>
        <p:spPr/>
        <p:txBody>
          <a:bodyPr/>
          <a:lstStyle/>
          <a:p>
            <a:r>
              <a:rPr lang="en-US" dirty="0"/>
              <a:t>Program Updates </a:t>
            </a:r>
          </a:p>
        </p:txBody>
      </p:sp>
      <p:sp>
        <p:nvSpPr>
          <p:cNvPr id="3" name="Content Placeholder 2">
            <a:extLst>
              <a:ext uri="{FF2B5EF4-FFF2-40B4-BE49-F238E27FC236}">
                <a16:creationId xmlns:a16="http://schemas.microsoft.com/office/drawing/2014/main" id="{1017BBD6-5D05-4D03-9EFE-6F9851F480F3}"/>
              </a:ext>
            </a:extLst>
          </p:cNvPr>
          <p:cNvSpPr>
            <a:spLocks noGrp="1"/>
          </p:cNvSpPr>
          <p:nvPr>
            <p:ph sz="half" idx="1"/>
          </p:nvPr>
        </p:nvSpPr>
        <p:spPr>
          <a:xfrm>
            <a:off x="628649" y="945512"/>
            <a:ext cx="7793455" cy="5231451"/>
          </a:xfrm>
        </p:spPr>
        <p:txBody>
          <a:bodyPr/>
          <a:lstStyle/>
          <a:p>
            <a:r>
              <a:rPr lang="en-US" sz="1900" b="1" dirty="0"/>
              <a:t>New Community College Partnership </a:t>
            </a:r>
          </a:p>
          <a:p>
            <a:pPr marL="754380" lvl="1" indent="-342900"/>
            <a:r>
              <a:rPr lang="en-US" sz="1900" dirty="0"/>
              <a:t>LA Mission College </a:t>
            </a:r>
          </a:p>
          <a:p>
            <a:pPr marL="1028700" lvl="2" indent="-342900"/>
            <a:r>
              <a:rPr lang="en-US" sz="1900" dirty="0"/>
              <a:t>2 San Fernando Valley HS </a:t>
            </a:r>
          </a:p>
          <a:p>
            <a:pPr marL="1943100" lvl="3" indent="-342900"/>
            <a:r>
              <a:rPr lang="en-US" sz="1900" dirty="0"/>
              <a:t>Spring 2022 course start </a:t>
            </a:r>
          </a:p>
          <a:p>
            <a:pPr marL="1943100" lvl="3" indent="-342900"/>
            <a:endParaRPr lang="en-US" sz="1900" dirty="0"/>
          </a:p>
          <a:p>
            <a:pPr marL="342900" indent="-342900"/>
            <a:r>
              <a:rPr lang="en-US" sz="1900" b="1" dirty="0"/>
              <a:t>2021 Enrollment </a:t>
            </a:r>
          </a:p>
          <a:p>
            <a:pPr marL="754380" lvl="1" indent="-342900"/>
            <a:r>
              <a:rPr lang="en-US" sz="1900" b="1" dirty="0"/>
              <a:t>Spring 2021 - Fall 2021</a:t>
            </a:r>
          </a:p>
          <a:p>
            <a:pPr marL="1028700" lvl="2" indent="-342900"/>
            <a:r>
              <a:rPr lang="en-US" sz="1900" dirty="0"/>
              <a:t>149 students enrolled in community college dual enrollment courses </a:t>
            </a:r>
          </a:p>
          <a:p>
            <a:pPr marL="754380" lvl="1" indent="-342900"/>
            <a:r>
              <a:rPr lang="en-US" sz="1900" b="1" dirty="0"/>
              <a:t>Summer Paid Internship </a:t>
            </a:r>
          </a:p>
          <a:p>
            <a:pPr marL="1028700" lvl="2" indent="-342900"/>
            <a:r>
              <a:rPr lang="en-US" sz="1900" dirty="0"/>
              <a:t>23 students participated virtually and in-person </a:t>
            </a:r>
          </a:p>
          <a:p>
            <a:pPr marL="1943100" lvl="3" indent="-342900"/>
            <a:r>
              <a:rPr lang="en-US" sz="1900" dirty="0"/>
              <a:t>3 employer partners </a:t>
            </a:r>
          </a:p>
          <a:p>
            <a:pPr marL="2400300" lvl="4" indent="-342900"/>
            <a:r>
              <a:rPr lang="en-US" sz="1900" dirty="0"/>
              <a:t>IMEG</a:t>
            </a:r>
          </a:p>
          <a:p>
            <a:pPr marL="2400300" lvl="4" indent="-342900"/>
            <a:r>
              <a:rPr lang="en-US" sz="1900" dirty="0"/>
              <a:t>SKANSKA</a:t>
            </a:r>
          </a:p>
          <a:p>
            <a:pPr marL="2400300" lvl="4" indent="-342900"/>
            <a:r>
              <a:rPr lang="en-US" sz="1900" dirty="0"/>
              <a:t>CNC Engineering </a:t>
            </a:r>
          </a:p>
          <a:p>
            <a:pPr marL="754380" lvl="1" indent="-342900"/>
            <a:r>
              <a:rPr lang="en-US" sz="1900" b="1" dirty="0"/>
              <a:t>SOLIDWORKS</a:t>
            </a:r>
            <a:r>
              <a:rPr lang="en-US" sz="1900" dirty="0"/>
              <a:t> </a:t>
            </a:r>
          </a:p>
          <a:p>
            <a:pPr marL="1028700" lvl="2" indent="-342900"/>
            <a:r>
              <a:rPr lang="en-US" sz="1900" dirty="0"/>
              <a:t>6 individual students passed CSWA including:</a:t>
            </a:r>
          </a:p>
          <a:p>
            <a:pPr marL="1943100" lvl="3" indent="-342900"/>
            <a:r>
              <a:rPr lang="en-US" sz="1900" dirty="0"/>
              <a:t>Sustainability </a:t>
            </a:r>
          </a:p>
          <a:p>
            <a:pPr marL="1943100" lvl="3" indent="-342900"/>
            <a:r>
              <a:rPr lang="en-US" sz="1900" dirty="0"/>
              <a:t>Manufacturing </a:t>
            </a:r>
          </a:p>
          <a:p>
            <a:pPr marL="1028700" lvl="2" indent="-342900"/>
            <a:endParaRPr lang="en-US" dirty="0"/>
          </a:p>
          <a:p>
            <a:pPr marL="2400300" lvl="4" indent="-342900"/>
            <a:endParaRPr lang="en-US" dirty="0"/>
          </a:p>
        </p:txBody>
      </p:sp>
    </p:spTree>
    <p:extLst>
      <p:ext uri="{BB962C8B-B14F-4D97-AF65-F5344CB8AC3E}">
        <p14:creationId xmlns:p14="http://schemas.microsoft.com/office/powerpoint/2010/main" val="3243867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579120" y="2228867"/>
            <a:ext cx="7936230" cy="1200134"/>
          </a:xfrm>
          <a:prstGeom prst="rect">
            <a:avLst/>
          </a:prstGeom>
          <a:noFill/>
          <a:ln>
            <a:noFill/>
          </a:ln>
        </p:spPr>
        <p:txBody>
          <a:bodyPr spcFirstLastPara="1" vert="horz" wrap="square" lIns="68569" tIns="0" rIns="68569" bIns="0" rtlCol="0" anchor="b" anchorCtr="0">
            <a:normAutofit fontScale="90000"/>
          </a:bodyPr>
          <a:lstStyle/>
          <a:p>
            <a:pPr>
              <a:spcBef>
                <a:spcPts val="0"/>
              </a:spcBef>
              <a:buClr>
                <a:schemeClr val="lt1"/>
              </a:buClr>
              <a:buSzPts val="4200"/>
            </a:pPr>
            <a:r>
              <a:rPr lang="en-US" dirty="0">
                <a:solidFill>
                  <a:schemeClr val="lt1"/>
                </a:solidFill>
              </a:rPr>
              <a:t>SoCalREN 2024-2031</a:t>
            </a:r>
            <a:br>
              <a:rPr lang="en-US" dirty="0">
                <a:solidFill>
                  <a:schemeClr val="lt1"/>
                </a:solidFill>
              </a:rPr>
            </a:br>
            <a:r>
              <a:rPr lang="en-US" dirty="0">
                <a:solidFill>
                  <a:schemeClr val="lt1"/>
                </a:solidFill>
              </a:rPr>
              <a:t> Business Plan </a:t>
            </a:r>
            <a:br>
              <a:rPr lang="en-US" dirty="0">
                <a:solidFill>
                  <a:schemeClr val="lt1"/>
                </a:solidFill>
              </a:rPr>
            </a:br>
            <a:endParaRPr dirty="0"/>
          </a:p>
        </p:txBody>
      </p:sp>
      <p:sp>
        <p:nvSpPr>
          <p:cNvPr id="76" name="Google Shape;76;p1"/>
          <p:cNvSpPr txBox="1">
            <a:spLocks noGrp="1"/>
          </p:cNvSpPr>
          <p:nvPr>
            <p:ph type="sldNum" idx="12"/>
          </p:nvPr>
        </p:nvSpPr>
        <p:spPr>
          <a:xfrm>
            <a:off x="7828916" y="5848350"/>
            <a:ext cx="732790" cy="152400"/>
          </a:xfrm>
          <a:prstGeom prst="rect">
            <a:avLst/>
          </a:prstGeom>
          <a:noFill/>
          <a:ln>
            <a:noFill/>
          </a:ln>
        </p:spPr>
        <p:txBody>
          <a:bodyPr spcFirstLastPara="1" wrap="square" lIns="0" tIns="0" rIns="0" bIns="0" anchor="ctr" anchorCtr="0">
            <a:noAutofit/>
          </a:bodyPr>
          <a:lstStyle/>
          <a:p>
            <a:fld id="{00000000-1234-1234-1234-123412341234}" type="slidenum">
              <a:rPr lang="en-US"/>
              <a:pPr/>
              <a:t>33</a:t>
            </a:fld>
            <a:endParaRPr sz="900"/>
          </a:p>
        </p:txBody>
      </p:sp>
      <p:sp>
        <p:nvSpPr>
          <p:cNvPr id="3" name="Subtitle 2">
            <a:extLst>
              <a:ext uri="{FF2B5EF4-FFF2-40B4-BE49-F238E27FC236}">
                <a16:creationId xmlns:a16="http://schemas.microsoft.com/office/drawing/2014/main" id="{4291ECFE-A784-4797-8DFD-528FEF43162E}"/>
              </a:ext>
            </a:extLst>
          </p:cNvPr>
          <p:cNvSpPr>
            <a:spLocks noGrp="1"/>
          </p:cNvSpPr>
          <p:nvPr>
            <p:ph type="subTitle" idx="1"/>
          </p:nvPr>
        </p:nvSpPr>
        <p:spPr/>
        <p:txBody>
          <a:bodyPr/>
          <a:lstStyle/>
          <a:p>
            <a:r>
              <a:rPr lang="en-US" i="1" dirty="0">
                <a:solidFill>
                  <a:srgbClr val="92D050"/>
                </a:solidFill>
              </a:rPr>
              <a:t>Expanding Resources for Existing and New WE&amp;T Programs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408E-2F1D-4FC4-ABDC-0B0BE7D46472}"/>
              </a:ext>
            </a:extLst>
          </p:cNvPr>
          <p:cNvSpPr>
            <a:spLocks noGrp="1"/>
          </p:cNvSpPr>
          <p:nvPr>
            <p:ph type="title"/>
          </p:nvPr>
        </p:nvSpPr>
        <p:spPr/>
        <p:txBody>
          <a:bodyPr/>
          <a:lstStyle/>
          <a:p>
            <a:r>
              <a:rPr lang="en-US" dirty="0">
                <a:solidFill>
                  <a:schemeClr val="tx1"/>
                </a:solidFill>
              </a:rPr>
              <a:t>Workforce Education &amp; Training Summary</a:t>
            </a:r>
          </a:p>
        </p:txBody>
      </p:sp>
      <p:sp>
        <p:nvSpPr>
          <p:cNvPr id="3" name="Text Placeholder 2">
            <a:extLst>
              <a:ext uri="{FF2B5EF4-FFF2-40B4-BE49-F238E27FC236}">
                <a16:creationId xmlns:a16="http://schemas.microsoft.com/office/drawing/2014/main" id="{503A20C0-5610-424F-BEC5-78F962025E9E}"/>
              </a:ext>
            </a:extLst>
          </p:cNvPr>
          <p:cNvSpPr>
            <a:spLocks noGrp="1"/>
          </p:cNvSpPr>
          <p:nvPr>
            <p:ph type="body" idx="1"/>
          </p:nvPr>
        </p:nvSpPr>
        <p:spPr>
          <a:xfrm>
            <a:off x="736093" y="1739692"/>
            <a:ext cx="7882127" cy="3611880"/>
          </a:xfrm>
        </p:spPr>
        <p:txBody>
          <a:bodyPr/>
          <a:lstStyle/>
          <a:p>
            <a:pPr marL="257175" indent="-257175">
              <a:buFont typeface="Arial" panose="020B0604020202020204" pitchFamily="34" charset="0"/>
              <a:buChar char="•"/>
            </a:pPr>
            <a:r>
              <a:rPr lang="en-US" sz="1200" dirty="0"/>
              <a:t>Why is SoCalREN offering this sector?</a:t>
            </a:r>
          </a:p>
          <a:p>
            <a:pPr lvl="1" indent="-257175">
              <a:spcBef>
                <a:spcPts val="0"/>
              </a:spcBef>
              <a:buSzPts val="1800"/>
              <a:buChar char="○"/>
            </a:pPr>
            <a:r>
              <a:rPr lang="en-US" sz="1200" b="0" dirty="0"/>
              <a:t>DAC/HTR communities face unique challenges and barriers to enter the EE sector </a:t>
            </a:r>
          </a:p>
          <a:p>
            <a:pPr lvl="1" indent="-257175">
              <a:spcBef>
                <a:spcPts val="0"/>
              </a:spcBef>
              <a:buSzPts val="1800"/>
              <a:buChar char="○"/>
            </a:pPr>
            <a:r>
              <a:rPr lang="en-US" sz="1200" b="0" dirty="0"/>
              <a:t>Designed to target and strengthen DAC/HTR participants specifically in order to create labor/worker pipeline to meet supply and demand</a:t>
            </a:r>
          </a:p>
          <a:p>
            <a:pPr lvl="1" indent="-257175">
              <a:spcBef>
                <a:spcPts val="0"/>
              </a:spcBef>
              <a:buSzPts val="1800"/>
              <a:buChar char="○"/>
            </a:pPr>
            <a:r>
              <a:rPr lang="en-US" sz="1200" b="0" dirty="0"/>
              <a:t>Meeting the CPUC’s foci on supplier diversity (GO 156), increasing women-owned, minority-owned, disabled veteran-owned and LGBT-owned business enterprises' (WMDVLGBTBEs) procurement in all categories. </a:t>
            </a:r>
          </a:p>
          <a:p>
            <a:pPr marL="257175" indent="-257175">
              <a:buFont typeface="Arial" panose="020B0604020202020204" pitchFamily="34" charset="0"/>
              <a:buChar char="•"/>
            </a:pPr>
            <a:endParaRPr lang="en-US" sz="1200" dirty="0"/>
          </a:p>
          <a:p>
            <a:pPr marL="257175" indent="-257175">
              <a:buFont typeface="Arial" panose="020B0604020202020204" pitchFamily="34" charset="0"/>
              <a:buChar char="•"/>
            </a:pPr>
            <a:r>
              <a:rPr lang="en-US" sz="1200" dirty="0"/>
              <a:t>What are the gaps that SoCalREN will be filling in the WE&amp;T Sector?</a:t>
            </a:r>
          </a:p>
          <a:p>
            <a:pPr lvl="1" indent="-257175" defTabSz="685800">
              <a:spcBef>
                <a:spcPts val="0"/>
              </a:spcBef>
              <a:buClr>
                <a:srgbClr val="15435C"/>
              </a:buClr>
              <a:buSzPts val="1800"/>
              <a:buFont typeface="Arial"/>
              <a:buChar char="○"/>
              <a:defRPr/>
            </a:pPr>
            <a:r>
              <a:rPr lang="en-US" sz="1200" b="0" kern="0" dirty="0">
                <a:solidFill>
                  <a:srgbClr val="15435C"/>
                </a:solidFill>
                <a:latin typeface="Arial"/>
                <a:cs typeface="Arial"/>
                <a:sym typeface="Arial"/>
              </a:rPr>
              <a:t>Increased EE resources for</a:t>
            </a:r>
            <a:r>
              <a:rPr lang="en-US" sz="1200" b="0" kern="0" dirty="0">
                <a:solidFill>
                  <a:srgbClr val="15435C"/>
                </a:solidFill>
                <a:latin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hard-to-reach (HTR) and disadvantaged communities (DAC)</a:t>
            </a:r>
          </a:p>
          <a:p>
            <a:pPr lvl="1" indent="-257175" defTabSz="685800">
              <a:spcBef>
                <a:spcPts val="0"/>
              </a:spcBef>
              <a:buClr>
                <a:srgbClr val="15435C"/>
              </a:buClr>
              <a:buSzPts val="1800"/>
              <a:buFont typeface="Arial"/>
              <a:buChar char="○"/>
              <a:defRPr/>
            </a:pPr>
            <a:r>
              <a:rPr lang="en-US" sz="1200" b="0" kern="0" dirty="0">
                <a:solidFill>
                  <a:srgbClr val="15435C"/>
                </a:solidFill>
                <a:latin typeface="Arial"/>
                <a:cs typeface="Arial"/>
                <a:sym typeface="Arial"/>
              </a:rPr>
              <a:t>Reduce labor Shortage in EE/construction/smart building technologies</a:t>
            </a:r>
          </a:p>
          <a:p>
            <a:pPr lvl="1" indent="-257175" defTabSz="685800">
              <a:spcBef>
                <a:spcPts val="0"/>
              </a:spcBef>
              <a:buClr>
                <a:srgbClr val="15435C"/>
              </a:buClr>
              <a:buSzPts val="1800"/>
              <a:buFont typeface="Arial"/>
              <a:buChar char="○"/>
              <a:defRPr/>
            </a:pPr>
            <a:r>
              <a:rPr lang="en-US" sz="1200" b="0" kern="0" dirty="0">
                <a:solidFill>
                  <a:srgbClr val="15435C"/>
                </a:solidFill>
                <a:latin typeface="Arial"/>
                <a:cs typeface="Arial"/>
                <a:sym typeface="Arial"/>
              </a:rPr>
              <a:t>Increase BIPOC residents and businesses with skills, jobs &amp; business opportunities in green building technologies/high performance buildings</a:t>
            </a:r>
          </a:p>
          <a:p>
            <a:pPr lvl="1" indent="-257175" defTabSz="685800">
              <a:spcBef>
                <a:spcPts val="0"/>
              </a:spcBef>
              <a:buClr>
                <a:srgbClr val="15435C"/>
              </a:buClr>
              <a:buSzPts val="1800"/>
              <a:buFont typeface="Arial"/>
              <a:buChar char="○"/>
              <a:defRPr/>
            </a:pPr>
            <a:r>
              <a:rPr lang="en-US" sz="1200" b="0" kern="0" dirty="0">
                <a:solidFill>
                  <a:srgbClr val="15435C"/>
                </a:solidFill>
                <a:latin typeface="Arial"/>
                <a:cs typeface="Arial"/>
                <a:sym typeface="Arial"/>
              </a:rPr>
              <a:t>Reduce fragmented</a:t>
            </a:r>
            <a:r>
              <a:rPr lang="en-US" sz="1200" kern="0" dirty="0">
                <a:solidFill>
                  <a:srgbClr val="15435C"/>
                </a:solidFill>
                <a:latin typeface="Arial"/>
                <a:cs typeface="Arial"/>
                <a:sym typeface="Arial"/>
              </a:rPr>
              <a:t> and </a:t>
            </a:r>
            <a:r>
              <a:rPr lang="en-US" sz="1200" b="0" kern="0" dirty="0">
                <a:solidFill>
                  <a:srgbClr val="15435C"/>
                </a:solidFill>
                <a:latin typeface="Arial"/>
                <a:cs typeface="Arial"/>
                <a:sym typeface="Arial"/>
              </a:rPr>
              <a:t>misaligned workforce and small business ecosystem to support EE/RE through the Regional Workforce Alliance </a:t>
            </a:r>
          </a:p>
          <a:p>
            <a:pPr marL="428625" lvl="1" indent="0" defTabSz="685800">
              <a:spcBef>
                <a:spcPts val="0"/>
              </a:spcBef>
              <a:buClr>
                <a:srgbClr val="15435C"/>
              </a:buClr>
              <a:buSzPts val="1800"/>
              <a:defRPr/>
            </a:pPr>
            <a:endParaRPr lang="en-US" sz="1200" b="0" kern="0" dirty="0">
              <a:solidFill>
                <a:srgbClr val="15435C"/>
              </a:solidFill>
              <a:latin typeface="Arial"/>
              <a:cs typeface="Arial"/>
              <a:sym typeface="Arial"/>
            </a:endParaRPr>
          </a:p>
          <a:p>
            <a:pPr marL="257175" indent="-257175">
              <a:buFont typeface="Arial" panose="020B0604020202020204" pitchFamily="34" charset="0"/>
              <a:buChar char="•"/>
            </a:pPr>
            <a:r>
              <a:rPr lang="en-US" sz="1200" dirty="0" err="1"/>
              <a:t>SoCalREN</a:t>
            </a:r>
            <a:r>
              <a:rPr lang="en-US" sz="1200" dirty="0"/>
              <a:t> WE&amp;T Accomplishments to-date</a:t>
            </a:r>
          </a:p>
          <a:p>
            <a:pPr marL="600075" lvl="1" indent="-257175">
              <a:spcBef>
                <a:spcPts val="75"/>
              </a:spcBef>
              <a:buFont typeface="Arial" panose="020B0604020202020204" pitchFamily="34" charset="0"/>
              <a:buChar char="•"/>
            </a:pPr>
            <a:r>
              <a:rPr lang="en-US" sz="1200" b="0" dirty="0"/>
              <a:t>Over 440 contractors trained</a:t>
            </a:r>
          </a:p>
          <a:p>
            <a:pPr marL="600075" lvl="1" indent="-257175">
              <a:spcBef>
                <a:spcPts val="75"/>
              </a:spcBef>
              <a:buFont typeface="Arial" panose="020B0604020202020204" pitchFamily="34" charset="0"/>
              <a:buChar char="•"/>
            </a:pPr>
            <a:r>
              <a:rPr lang="en-US" sz="1200" b="0" dirty="0"/>
              <a:t>Over 1,000 students enrolled in educational trainings</a:t>
            </a:r>
          </a:p>
          <a:p>
            <a:pPr marL="600075" lvl="1" indent="-257175">
              <a:spcBef>
                <a:spcPts val="75"/>
              </a:spcBef>
              <a:buFont typeface="Arial" panose="020B0604020202020204" pitchFamily="34" charset="0"/>
              <a:buChar char="•"/>
            </a:pPr>
            <a:r>
              <a:rPr lang="en-US" sz="1200" b="0" dirty="0"/>
              <a:t>Over 190 paid internships awarded</a:t>
            </a:r>
          </a:p>
        </p:txBody>
      </p:sp>
      <p:sp>
        <p:nvSpPr>
          <p:cNvPr id="4" name="Slide Number Placeholder 3">
            <a:extLst>
              <a:ext uri="{FF2B5EF4-FFF2-40B4-BE49-F238E27FC236}">
                <a16:creationId xmlns:a16="http://schemas.microsoft.com/office/drawing/2014/main" id="{ABDCAF11-5B8C-489F-BAC5-C1B0B27B05DD}"/>
              </a:ext>
            </a:extLst>
          </p:cNvPr>
          <p:cNvSpPr>
            <a:spLocks noGrp="1"/>
          </p:cNvSpPr>
          <p:nvPr>
            <p:ph type="sldNum" sz="quarter" idx="12"/>
          </p:nvPr>
        </p:nvSpPr>
        <p:spPr/>
        <p:txBody>
          <a:bodyPr/>
          <a:lstStyle/>
          <a:p>
            <a:pPr defTabSz="685800">
              <a:defRPr/>
            </a:pPr>
            <a:fld id="{90BDCDF1-6A81-421E-9C2B-2AE105F3E69D}" type="slidenum">
              <a:rPr lang="en-US">
                <a:solidFill>
                  <a:prstClr val="white"/>
                </a:solidFill>
                <a:latin typeface="Arial" panose="020B0604020202020204" pitchFamily="34" charset="0"/>
                <a:ea typeface="+mn-ea"/>
                <a:cs typeface="+mn-cs"/>
              </a:rPr>
              <a:pPr defTabSz="685800">
                <a:defRPr/>
              </a:pPr>
              <a:t>34</a:t>
            </a:fld>
            <a:endParaRPr lang="en-US">
              <a:solidFill>
                <a:prstClr val="white"/>
              </a:solidFill>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EC9416B-8240-40F3-80C2-1A15B8E46638}"/>
              </a:ext>
            </a:extLst>
          </p:cNvPr>
          <p:cNvSpPr txBox="1"/>
          <p:nvPr/>
        </p:nvSpPr>
        <p:spPr>
          <a:xfrm>
            <a:off x="0" y="927447"/>
            <a:ext cx="461665" cy="1910443"/>
          </a:xfrm>
          <a:prstGeom prst="rect">
            <a:avLst/>
          </a:prstGeom>
          <a:noFill/>
        </p:spPr>
        <p:txBody>
          <a:bodyPr vert="vert270" wrap="square" rtlCol="0">
            <a:spAutoFit/>
          </a:bodyPr>
          <a:lstStyle/>
          <a:p>
            <a:pPr algn="r" defTabSz="685800">
              <a:defRPr/>
            </a:pPr>
            <a:r>
              <a:rPr lang="en-US" b="1" dirty="0">
                <a:solidFill>
                  <a:prstClr val="white"/>
                </a:solidFill>
                <a:latin typeface="Arial" panose="020B0604020202020204"/>
              </a:rPr>
              <a:t>WE&amp;T Sector</a:t>
            </a:r>
          </a:p>
        </p:txBody>
      </p:sp>
      <p:sp>
        <p:nvSpPr>
          <p:cNvPr id="8" name="Google Shape;148;gd1ee503473_0_28">
            <a:extLst>
              <a:ext uri="{FF2B5EF4-FFF2-40B4-BE49-F238E27FC236}">
                <a16:creationId xmlns:a16="http://schemas.microsoft.com/office/drawing/2014/main" id="{2DBAD087-E54F-41DF-AB02-27A200B22560}"/>
              </a:ext>
            </a:extLst>
          </p:cNvPr>
          <p:cNvSpPr/>
          <p:nvPr/>
        </p:nvSpPr>
        <p:spPr>
          <a:xfrm rot="5400000">
            <a:off x="7861393" y="-452774"/>
            <a:ext cx="304053" cy="1209600"/>
          </a:xfrm>
          <a:prstGeom prst="homePlate">
            <a:avLst>
              <a:gd name="adj" fmla="val 43434"/>
            </a:avLst>
          </a:prstGeom>
          <a:solidFill>
            <a:srgbClr val="EFEFEF"/>
          </a:solidFill>
          <a:ln>
            <a:noFill/>
          </a:ln>
        </p:spPr>
        <p:txBody>
          <a:bodyPr spcFirstLastPara="1" wrap="square" lIns="68569" tIns="68569" rIns="68569" bIns="68569" anchor="ctr" anchorCtr="0">
            <a:noAutofit/>
          </a:bodyPr>
          <a:lstStyle/>
          <a:p>
            <a:pPr defTabSz="685800">
              <a:defRPr/>
            </a:pPr>
            <a:endParaRPr sz="1350">
              <a:solidFill>
                <a:srgbClr val="15435C"/>
              </a:solidFill>
              <a:latin typeface="Arial" panose="020B0604020202020204"/>
            </a:endParaRPr>
          </a:p>
        </p:txBody>
      </p:sp>
      <p:sp>
        <p:nvSpPr>
          <p:cNvPr id="9" name="Google Shape;149;gd1ee503473_0_28">
            <a:extLst>
              <a:ext uri="{FF2B5EF4-FFF2-40B4-BE49-F238E27FC236}">
                <a16:creationId xmlns:a16="http://schemas.microsoft.com/office/drawing/2014/main" id="{0771173A-BBFA-4D0E-841A-928C6F61A096}"/>
              </a:ext>
            </a:extLst>
          </p:cNvPr>
          <p:cNvSpPr txBox="1"/>
          <p:nvPr/>
        </p:nvSpPr>
        <p:spPr>
          <a:xfrm>
            <a:off x="7408619" y="31250"/>
            <a:ext cx="1209600" cy="161583"/>
          </a:xfrm>
          <a:prstGeom prst="rect">
            <a:avLst/>
          </a:prstGeom>
          <a:noFill/>
          <a:ln>
            <a:noFill/>
          </a:ln>
        </p:spPr>
        <p:txBody>
          <a:bodyPr spcFirstLastPara="1" wrap="square" lIns="68569" tIns="0" rIns="68569" bIns="0" anchor="t" anchorCtr="0">
            <a:spAutoFit/>
          </a:bodyPr>
          <a:lstStyle/>
          <a:p>
            <a:pPr algn="ctr" defTabSz="685800">
              <a:defRPr/>
            </a:pPr>
            <a:r>
              <a:rPr lang="en-US" sz="1050" b="1" dirty="0">
                <a:solidFill>
                  <a:srgbClr val="666666"/>
                </a:solidFill>
                <a:latin typeface="Arial" panose="020B0604020202020204"/>
              </a:rPr>
              <a:t>Existing Sector</a:t>
            </a:r>
            <a:endParaRPr sz="1050" b="1" dirty="0">
              <a:solidFill>
                <a:srgbClr val="666666"/>
              </a:solidFill>
              <a:latin typeface="Arial" panose="020B0604020202020204"/>
            </a:endParaRPr>
          </a:p>
        </p:txBody>
      </p:sp>
    </p:spTree>
    <p:extLst>
      <p:ext uri="{BB962C8B-B14F-4D97-AF65-F5344CB8AC3E}">
        <p14:creationId xmlns:p14="http://schemas.microsoft.com/office/powerpoint/2010/main" val="2069158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E811-605C-4267-B196-D62261441BA7}"/>
              </a:ext>
            </a:extLst>
          </p:cNvPr>
          <p:cNvSpPr>
            <a:spLocks noGrp="1"/>
          </p:cNvSpPr>
          <p:nvPr>
            <p:ph type="title"/>
          </p:nvPr>
        </p:nvSpPr>
        <p:spPr/>
        <p:txBody>
          <a:bodyPr/>
          <a:lstStyle/>
          <a:p>
            <a:r>
              <a:rPr lang="en-US" dirty="0">
                <a:solidFill>
                  <a:schemeClr val="tx1"/>
                </a:solidFill>
              </a:rPr>
              <a:t>WE&amp;T Program List and Proposed Budgets</a:t>
            </a:r>
          </a:p>
        </p:txBody>
      </p:sp>
      <p:sp>
        <p:nvSpPr>
          <p:cNvPr id="4" name="Slide Number Placeholder 3">
            <a:extLst>
              <a:ext uri="{FF2B5EF4-FFF2-40B4-BE49-F238E27FC236}">
                <a16:creationId xmlns:a16="http://schemas.microsoft.com/office/drawing/2014/main" id="{38529262-E617-4720-9DE8-319D17D1F069}"/>
              </a:ext>
            </a:extLst>
          </p:cNvPr>
          <p:cNvSpPr>
            <a:spLocks noGrp="1"/>
          </p:cNvSpPr>
          <p:nvPr>
            <p:ph type="sldNum" sz="quarter" idx="12"/>
          </p:nvPr>
        </p:nvSpPr>
        <p:spPr/>
        <p:txBody>
          <a:bodyPr/>
          <a:lstStyle/>
          <a:p>
            <a:pPr defTabSz="685800">
              <a:defRPr/>
            </a:pPr>
            <a:fld id="{90BDCDF1-6A81-421E-9C2B-2AE105F3E69D}" type="slidenum">
              <a:rPr lang="en-US">
                <a:solidFill>
                  <a:prstClr val="white"/>
                </a:solidFill>
                <a:latin typeface="Arial" panose="020B0604020202020204" pitchFamily="34" charset="0"/>
                <a:ea typeface="+mn-ea"/>
                <a:cs typeface="+mn-cs"/>
              </a:rPr>
              <a:pPr defTabSz="685800">
                <a:defRPr/>
              </a:pPr>
              <a:t>35</a:t>
            </a:fld>
            <a:endParaRPr lang="en-US">
              <a:solidFill>
                <a:prstClr val="white"/>
              </a:solidFill>
              <a:latin typeface="Arial" panose="020B0604020202020204" pitchFamily="34" charset="0"/>
              <a:ea typeface="+mn-ea"/>
              <a:cs typeface="+mn-cs"/>
            </a:endParaRPr>
          </a:p>
        </p:txBody>
      </p:sp>
      <p:graphicFrame>
        <p:nvGraphicFramePr>
          <p:cNvPr id="5" name="Table 5">
            <a:extLst>
              <a:ext uri="{FF2B5EF4-FFF2-40B4-BE49-F238E27FC236}">
                <a16:creationId xmlns:a16="http://schemas.microsoft.com/office/drawing/2014/main" id="{43575F0A-3C64-4D72-84FC-92D94AAF7485}"/>
              </a:ext>
            </a:extLst>
          </p:cNvPr>
          <p:cNvGraphicFramePr>
            <a:graphicFrameLocks noGrp="1"/>
          </p:cNvGraphicFramePr>
          <p:nvPr>
            <p:extLst>
              <p:ext uri="{D42A27DB-BD31-4B8C-83A1-F6EECF244321}">
                <p14:modId xmlns:p14="http://schemas.microsoft.com/office/powerpoint/2010/main" val="3074985498"/>
              </p:ext>
            </p:extLst>
          </p:nvPr>
        </p:nvGraphicFramePr>
        <p:xfrm>
          <a:off x="1147039" y="2142760"/>
          <a:ext cx="6000380" cy="3133917"/>
        </p:xfrm>
        <a:graphic>
          <a:graphicData uri="http://schemas.openxmlformats.org/drawingml/2006/table">
            <a:tbl>
              <a:tblPr firstRow="1" bandRow="1">
                <a:tableStyleId>{073A0DAA-6AF3-43AB-8588-CEC1D06C72B9}</a:tableStyleId>
              </a:tblPr>
              <a:tblGrid>
                <a:gridCol w="2010234">
                  <a:extLst>
                    <a:ext uri="{9D8B030D-6E8A-4147-A177-3AD203B41FA5}">
                      <a16:colId xmlns:a16="http://schemas.microsoft.com/office/drawing/2014/main" val="3281969736"/>
                    </a:ext>
                  </a:extLst>
                </a:gridCol>
                <a:gridCol w="2010234">
                  <a:extLst>
                    <a:ext uri="{9D8B030D-6E8A-4147-A177-3AD203B41FA5}">
                      <a16:colId xmlns:a16="http://schemas.microsoft.com/office/drawing/2014/main" val="3533227744"/>
                    </a:ext>
                  </a:extLst>
                </a:gridCol>
                <a:gridCol w="1979912">
                  <a:extLst>
                    <a:ext uri="{9D8B030D-6E8A-4147-A177-3AD203B41FA5}">
                      <a16:colId xmlns:a16="http://schemas.microsoft.com/office/drawing/2014/main" val="1471166781"/>
                    </a:ext>
                  </a:extLst>
                </a:gridCol>
              </a:tblGrid>
              <a:tr h="917443">
                <a:tc>
                  <a:txBody>
                    <a:bodyPr/>
                    <a:lstStyle/>
                    <a:p>
                      <a:pPr algn="ctr"/>
                      <a:r>
                        <a:rPr lang="en-US" sz="1200" dirty="0"/>
                        <a:t>Program Name</a:t>
                      </a:r>
                    </a:p>
                  </a:txBody>
                  <a:tcPr marL="68580" marR="68580" marT="34290" marB="34290" anchor="ctr"/>
                </a:tc>
                <a:tc>
                  <a:txBody>
                    <a:bodyPr/>
                    <a:lstStyle/>
                    <a:p>
                      <a:pPr algn="ctr"/>
                      <a:r>
                        <a:rPr lang="en-US" sz="1200" dirty="0"/>
                        <a:t>New or Existing Program</a:t>
                      </a:r>
                    </a:p>
                  </a:txBody>
                  <a:tcPr marL="68580" marR="68580" marT="34290" marB="34290" anchor="ctr"/>
                </a:tc>
                <a:tc>
                  <a:txBody>
                    <a:bodyPr/>
                    <a:lstStyle/>
                    <a:p>
                      <a:pPr algn="ctr"/>
                      <a:r>
                        <a:rPr lang="en-US" sz="1200" dirty="0"/>
                        <a:t>Business Plan Proposed Budget </a:t>
                      </a:r>
                    </a:p>
                    <a:p>
                      <a:pPr algn="ctr"/>
                      <a:r>
                        <a:rPr lang="en-US" sz="1200" dirty="0"/>
                        <a:t>2024-2031</a:t>
                      </a:r>
                    </a:p>
                  </a:txBody>
                  <a:tcPr marL="68580" marR="68580" marT="34290" marB="34290" anchor="ctr">
                    <a:solidFill>
                      <a:srgbClr val="008D70"/>
                    </a:solidFill>
                  </a:tcPr>
                </a:tc>
                <a:extLst>
                  <a:ext uri="{0D108BD9-81ED-4DB2-BD59-A6C34878D82A}">
                    <a16:rowId xmlns:a16="http://schemas.microsoft.com/office/drawing/2014/main" val="1223887223"/>
                  </a:ext>
                </a:extLst>
              </a:tr>
              <a:tr h="268775">
                <a:tc>
                  <a:txBody>
                    <a:bodyPr/>
                    <a:lstStyle/>
                    <a:p>
                      <a:pPr algn="l"/>
                      <a:r>
                        <a:rPr lang="en-US" sz="1200" dirty="0"/>
                        <a:t>ACES</a:t>
                      </a:r>
                    </a:p>
                  </a:txBody>
                  <a:tcPr marL="68580" marR="68580" marT="34290" marB="34290"/>
                </a:tc>
                <a:tc>
                  <a:txBody>
                    <a:bodyPr/>
                    <a:lstStyle/>
                    <a:p>
                      <a:pPr algn="ctr"/>
                      <a:r>
                        <a:rPr lang="en-US" sz="1200" b="0" dirty="0"/>
                        <a:t>Existing</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$4,907,805</a:t>
                      </a:r>
                    </a:p>
                  </a:txBody>
                  <a:tcPr marL="68580" marR="68580" marT="34290" marB="34290">
                    <a:solidFill>
                      <a:schemeClr val="accent2">
                        <a:lumMod val="20000"/>
                        <a:lumOff val="80000"/>
                      </a:schemeClr>
                    </a:solidFill>
                  </a:tcPr>
                </a:tc>
                <a:extLst>
                  <a:ext uri="{0D108BD9-81ED-4DB2-BD59-A6C34878D82A}">
                    <a16:rowId xmlns:a16="http://schemas.microsoft.com/office/drawing/2014/main" val="3309301280"/>
                  </a:ext>
                </a:extLst>
              </a:tr>
              <a:tr h="419731">
                <a:tc>
                  <a:txBody>
                    <a:bodyPr/>
                    <a:lstStyle/>
                    <a:p>
                      <a:pPr algn="l"/>
                      <a:r>
                        <a:rPr lang="en-US" sz="1200" b="0" dirty="0"/>
                        <a:t>Green Path Careers</a:t>
                      </a:r>
                    </a:p>
                  </a:txBody>
                  <a:tcPr marL="68580" marR="68580" marT="34290" marB="34290"/>
                </a:tc>
                <a:tc>
                  <a:txBody>
                    <a:bodyPr/>
                    <a:lstStyle/>
                    <a:p>
                      <a:pPr algn="ctr"/>
                      <a:r>
                        <a:rPr lang="en-US" sz="1200" b="0" dirty="0"/>
                        <a:t>Existing</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$8,144,590</a:t>
                      </a:r>
                    </a:p>
                  </a:txBody>
                  <a:tcPr marL="68580" marR="68580" marT="34290" marB="34290">
                    <a:solidFill>
                      <a:srgbClr val="7ECBB6"/>
                    </a:solidFill>
                  </a:tcPr>
                </a:tc>
                <a:extLst>
                  <a:ext uri="{0D108BD9-81ED-4DB2-BD59-A6C34878D82A}">
                    <a16:rowId xmlns:a16="http://schemas.microsoft.com/office/drawing/2014/main" val="2372162984"/>
                  </a:ext>
                </a:extLst>
              </a:tr>
              <a:tr h="268775">
                <a:tc>
                  <a:txBody>
                    <a:bodyPr/>
                    <a:lstStyle/>
                    <a:p>
                      <a:pPr algn="l"/>
                      <a:r>
                        <a:rPr lang="en-US" sz="1200" b="0" dirty="0"/>
                        <a:t>WE&amp;T HUB</a:t>
                      </a:r>
                    </a:p>
                  </a:txBody>
                  <a:tcPr marL="68580" marR="68580" marT="34290" marB="34290"/>
                </a:tc>
                <a:tc>
                  <a:txBody>
                    <a:bodyPr/>
                    <a:lstStyle/>
                    <a:p>
                      <a:pPr algn="ctr"/>
                      <a:r>
                        <a:rPr lang="en-US" sz="1200" b="0" dirty="0"/>
                        <a:t>New</a:t>
                      </a:r>
                    </a:p>
                  </a:txBody>
                  <a:tcPr marL="68580" marR="68580" marT="34290" marB="34290"/>
                </a:tc>
                <a:tc>
                  <a:txBody>
                    <a:bodyPr/>
                    <a:lstStyle/>
                    <a:p>
                      <a:pPr algn="ctr"/>
                      <a:r>
                        <a:rPr lang="en-US" sz="1200" b="0" dirty="0"/>
                        <a:t>$5,636,213</a:t>
                      </a:r>
                    </a:p>
                  </a:txBody>
                  <a:tcPr marL="68580" marR="68580" marT="34290" marB="34290">
                    <a:solidFill>
                      <a:schemeClr val="accent2">
                        <a:lumMod val="20000"/>
                        <a:lumOff val="80000"/>
                      </a:schemeClr>
                    </a:solidFill>
                  </a:tcPr>
                </a:tc>
                <a:extLst>
                  <a:ext uri="{0D108BD9-81ED-4DB2-BD59-A6C34878D82A}">
                    <a16:rowId xmlns:a16="http://schemas.microsoft.com/office/drawing/2014/main" val="1342408899"/>
                  </a:ext>
                </a:extLst>
              </a:tr>
              <a:tr h="419731">
                <a:tc>
                  <a:txBody>
                    <a:bodyPr/>
                    <a:lstStyle/>
                    <a:p>
                      <a:pPr algn="l"/>
                      <a:r>
                        <a:rPr lang="en-US" sz="1200" b="0" dirty="0"/>
                        <a:t>E-Contractor Academy</a:t>
                      </a:r>
                    </a:p>
                  </a:txBody>
                  <a:tcPr marL="68580" marR="68580" marT="34290" marB="34290"/>
                </a:tc>
                <a:tc>
                  <a:txBody>
                    <a:bodyPr/>
                    <a:lstStyle/>
                    <a:p>
                      <a:pPr algn="ctr"/>
                      <a:r>
                        <a:rPr lang="en-US" sz="1200" b="0" dirty="0"/>
                        <a:t>Existing</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$4,552,550</a:t>
                      </a:r>
                    </a:p>
                  </a:txBody>
                  <a:tcPr marL="68580" marR="68580" marT="34290" marB="34290">
                    <a:solidFill>
                      <a:srgbClr val="7ECBB6"/>
                    </a:solidFill>
                  </a:tcPr>
                </a:tc>
                <a:extLst>
                  <a:ext uri="{0D108BD9-81ED-4DB2-BD59-A6C34878D82A}">
                    <a16:rowId xmlns:a16="http://schemas.microsoft.com/office/drawing/2014/main" val="3921923812"/>
                  </a:ext>
                </a:extLst>
              </a:tr>
              <a:tr h="419731">
                <a:tc>
                  <a:txBody>
                    <a:bodyPr/>
                    <a:lstStyle/>
                    <a:p>
                      <a:pPr algn="l"/>
                      <a:r>
                        <a:rPr lang="en-US" sz="1200" b="0" dirty="0"/>
                        <a:t>WE&amp;T Agriculture</a:t>
                      </a:r>
                    </a:p>
                  </a:txBody>
                  <a:tcPr marL="68580" marR="68580" marT="34290" marB="34290"/>
                </a:tc>
                <a:tc>
                  <a:txBody>
                    <a:bodyPr/>
                    <a:lstStyle/>
                    <a:p>
                      <a:pPr algn="ctr"/>
                      <a:r>
                        <a:rPr lang="en-US" sz="1200" b="0" dirty="0"/>
                        <a:t>New</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$2,461,530</a:t>
                      </a:r>
                    </a:p>
                  </a:txBody>
                  <a:tcPr marL="68580" marR="68580" marT="34290" marB="34290">
                    <a:solidFill>
                      <a:schemeClr val="accent2">
                        <a:lumMod val="20000"/>
                        <a:lumOff val="80000"/>
                      </a:schemeClr>
                    </a:solidFill>
                  </a:tcPr>
                </a:tc>
                <a:extLst>
                  <a:ext uri="{0D108BD9-81ED-4DB2-BD59-A6C34878D82A}">
                    <a16:rowId xmlns:a16="http://schemas.microsoft.com/office/drawing/2014/main" val="3983019339"/>
                  </a:ext>
                </a:extLst>
              </a:tr>
              <a:tr h="419731">
                <a:tc>
                  <a:txBody>
                    <a:bodyPr/>
                    <a:lstStyle/>
                    <a:p>
                      <a:pPr algn="r"/>
                      <a:r>
                        <a:rPr lang="en-US" sz="1200" b="1" dirty="0"/>
                        <a:t>Total</a:t>
                      </a:r>
                    </a:p>
                  </a:txBody>
                  <a:tcPr marL="68580" marR="68580" marT="34290" marB="34290"/>
                </a:tc>
                <a:tc>
                  <a:txBody>
                    <a:bodyPr/>
                    <a:lstStyle/>
                    <a:p>
                      <a:pPr algn="ctr"/>
                      <a:endParaRPr lang="en-US" sz="1200" b="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$25,702,688</a:t>
                      </a:r>
                    </a:p>
                  </a:txBody>
                  <a:tcPr marL="68580" marR="68580" marT="34290" marB="34290">
                    <a:solidFill>
                      <a:schemeClr val="accent2">
                        <a:lumMod val="20000"/>
                        <a:lumOff val="80000"/>
                      </a:schemeClr>
                    </a:solidFill>
                  </a:tcPr>
                </a:tc>
                <a:extLst>
                  <a:ext uri="{0D108BD9-81ED-4DB2-BD59-A6C34878D82A}">
                    <a16:rowId xmlns:a16="http://schemas.microsoft.com/office/drawing/2014/main" val="3836671036"/>
                  </a:ext>
                </a:extLst>
              </a:tr>
            </a:tbl>
          </a:graphicData>
        </a:graphic>
      </p:graphicFrame>
      <p:sp>
        <p:nvSpPr>
          <p:cNvPr id="7" name="TextBox 6">
            <a:extLst>
              <a:ext uri="{FF2B5EF4-FFF2-40B4-BE49-F238E27FC236}">
                <a16:creationId xmlns:a16="http://schemas.microsoft.com/office/drawing/2014/main" id="{A7A4BBEE-C3C8-4918-9842-EC656093C91F}"/>
              </a:ext>
            </a:extLst>
          </p:cNvPr>
          <p:cNvSpPr txBox="1"/>
          <p:nvPr/>
        </p:nvSpPr>
        <p:spPr>
          <a:xfrm>
            <a:off x="0" y="927447"/>
            <a:ext cx="461665" cy="1910443"/>
          </a:xfrm>
          <a:prstGeom prst="rect">
            <a:avLst/>
          </a:prstGeom>
          <a:noFill/>
        </p:spPr>
        <p:txBody>
          <a:bodyPr vert="vert270" wrap="square" rtlCol="0">
            <a:spAutoFit/>
          </a:bodyPr>
          <a:lstStyle/>
          <a:p>
            <a:pPr algn="r" defTabSz="685800">
              <a:defRPr/>
            </a:pPr>
            <a:r>
              <a:rPr lang="en-US" b="1" dirty="0">
                <a:solidFill>
                  <a:prstClr val="white"/>
                </a:solidFill>
                <a:latin typeface="Arial" panose="020B0604020202020204"/>
              </a:rPr>
              <a:t>WE&amp;T Sector</a:t>
            </a:r>
          </a:p>
        </p:txBody>
      </p:sp>
      <p:sp>
        <p:nvSpPr>
          <p:cNvPr id="3" name="TextBox 2">
            <a:extLst>
              <a:ext uri="{FF2B5EF4-FFF2-40B4-BE49-F238E27FC236}">
                <a16:creationId xmlns:a16="http://schemas.microsoft.com/office/drawing/2014/main" id="{2FB6E6F5-EFC9-4DB3-B4D7-FF72052C33DA}"/>
              </a:ext>
            </a:extLst>
          </p:cNvPr>
          <p:cNvSpPr txBox="1"/>
          <p:nvPr/>
        </p:nvSpPr>
        <p:spPr>
          <a:xfrm>
            <a:off x="731520" y="1712049"/>
            <a:ext cx="6485618" cy="369332"/>
          </a:xfrm>
          <a:prstGeom prst="rect">
            <a:avLst/>
          </a:prstGeom>
          <a:noFill/>
        </p:spPr>
        <p:txBody>
          <a:bodyPr wrap="square" rtlCol="0">
            <a:spAutoFit/>
          </a:bodyPr>
          <a:lstStyle/>
          <a:p>
            <a:pPr marL="285750" indent="-285750">
              <a:buFont typeface="Arial" panose="020B0604020202020204" pitchFamily="34" charset="0"/>
              <a:buChar char="•"/>
            </a:pPr>
            <a:r>
              <a:rPr lang="en-US" dirty="0"/>
              <a:t>The total authorized 2022-2023 budget is $1,550,000 </a:t>
            </a:r>
          </a:p>
        </p:txBody>
      </p:sp>
    </p:spTree>
    <p:extLst>
      <p:ext uri="{BB962C8B-B14F-4D97-AF65-F5344CB8AC3E}">
        <p14:creationId xmlns:p14="http://schemas.microsoft.com/office/powerpoint/2010/main" val="803080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AD29-1075-4DAB-8A62-DBDADEEE9DFC}"/>
              </a:ext>
            </a:extLst>
          </p:cNvPr>
          <p:cNvSpPr>
            <a:spLocks noGrp="1"/>
          </p:cNvSpPr>
          <p:nvPr>
            <p:ph type="title"/>
          </p:nvPr>
        </p:nvSpPr>
        <p:spPr>
          <a:xfrm>
            <a:off x="628650" y="262376"/>
            <a:ext cx="7886700" cy="434814"/>
          </a:xfrm>
        </p:spPr>
        <p:txBody>
          <a:bodyPr/>
          <a:lstStyle/>
          <a:p>
            <a:r>
              <a:rPr lang="en-US" dirty="0">
                <a:solidFill>
                  <a:schemeClr val="tx1"/>
                </a:solidFill>
              </a:rPr>
              <a:t>WE&amp;T Opportunity HUB</a:t>
            </a:r>
          </a:p>
        </p:txBody>
      </p:sp>
      <p:sp>
        <p:nvSpPr>
          <p:cNvPr id="3" name="Text Placeholder 2">
            <a:extLst>
              <a:ext uri="{FF2B5EF4-FFF2-40B4-BE49-F238E27FC236}">
                <a16:creationId xmlns:a16="http://schemas.microsoft.com/office/drawing/2014/main" id="{F24F15A6-0D38-4F73-91F6-E8B0F65A970C}"/>
              </a:ext>
            </a:extLst>
          </p:cNvPr>
          <p:cNvSpPr>
            <a:spLocks noGrp="1"/>
          </p:cNvSpPr>
          <p:nvPr>
            <p:ph type="body" idx="1"/>
          </p:nvPr>
        </p:nvSpPr>
        <p:spPr>
          <a:xfrm>
            <a:off x="671340" y="927447"/>
            <a:ext cx="8257032" cy="5137082"/>
          </a:xfrm>
        </p:spPr>
        <p:txBody>
          <a:bodyPr/>
          <a:lstStyle/>
          <a:p>
            <a:pPr marL="171450" indent="0"/>
            <a:r>
              <a:rPr lang="en-US" sz="1600" b="1" dirty="0"/>
              <a:t>Program Description and Objective</a:t>
            </a:r>
          </a:p>
          <a:p>
            <a:pPr marL="171450" indent="0"/>
            <a:r>
              <a:rPr lang="en-US" dirty="0"/>
              <a:t>The WE&amp;T Opportunity Hub is a one-stop shop (virtual and physical) community resource providing high visibility and access to energy efficiency (EE) consumer information, training, and networking opportunities.</a:t>
            </a:r>
            <a:br>
              <a:rPr lang="en-US" sz="1200" dirty="0"/>
            </a:br>
            <a:endParaRPr lang="en-US" sz="1200" dirty="0"/>
          </a:p>
          <a:p>
            <a:pPr marL="171450" indent="0"/>
            <a:r>
              <a:rPr lang="en-US" sz="1600" b="1" dirty="0"/>
              <a:t>Program Offerings</a:t>
            </a:r>
          </a:p>
          <a:p>
            <a:pPr marL="771525" lvl="1" indent="-257175">
              <a:buFont typeface="Arial" panose="020B0604020202020204" pitchFamily="34" charset="0"/>
              <a:buChar char="•"/>
            </a:pPr>
            <a:r>
              <a:rPr lang="en-US" b="0" dirty="0"/>
              <a:t>Participants receive access to support services from partners such as technology, transportation, or clothing. </a:t>
            </a:r>
          </a:p>
          <a:p>
            <a:pPr marL="771525" lvl="1" indent="-257175">
              <a:buFont typeface="Arial" panose="020B0604020202020204" pitchFamily="34" charset="0"/>
              <a:buChar char="•"/>
            </a:pPr>
            <a:r>
              <a:rPr lang="en-US" b="0" dirty="0"/>
              <a:t>Participants receive help with capital, bonding, and insurance. The program goal is to partner with banks, CDFIs, and other associations to assist with the barrier.</a:t>
            </a:r>
          </a:p>
          <a:p>
            <a:pPr marL="771525" lvl="1" indent="-257175">
              <a:buFont typeface="Arial" panose="020B0604020202020204" pitchFamily="34" charset="0"/>
              <a:buChar char="•"/>
            </a:pPr>
            <a:r>
              <a:rPr lang="en-US" b="0" dirty="0"/>
              <a:t>Participants informed through outreach measures set in place.</a:t>
            </a:r>
          </a:p>
          <a:p>
            <a:pPr marL="771525" lvl="1" indent="-257175">
              <a:buFont typeface="Arial" panose="020B0604020202020204" pitchFamily="34" charset="0"/>
              <a:buChar char="•"/>
            </a:pPr>
            <a:r>
              <a:rPr lang="en-US" b="0" dirty="0"/>
              <a:t>The development of a shared online platform/brokerage system for skilled workers and contractors to identify jobs and contracting opportunities.</a:t>
            </a:r>
          </a:p>
          <a:p>
            <a:pPr marL="771525" lvl="1" indent="-257175">
              <a:buFont typeface="Arial" panose="020B0604020202020204" pitchFamily="34" charset="0"/>
              <a:buChar char="•"/>
            </a:pPr>
            <a:r>
              <a:rPr lang="en-US" b="0" dirty="0"/>
              <a:t>Participants receive ongoing training in new building codes, construction materials and equipment, project management software and estimating technologies, labor standards, construction administration, and project delivery methods (for example, P3s).</a:t>
            </a:r>
          </a:p>
          <a:p>
            <a:pPr marL="771525" lvl="1" indent="-257175">
              <a:buFont typeface="Arial" panose="020B0604020202020204" pitchFamily="34" charset="0"/>
              <a:buChar char="•"/>
            </a:pPr>
            <a:r>
              <a:rPr lang="en-US" b="0" dirty="0"/>
              <a:t>Partnership alliance agreements with industry, community, and institutional partners to collectively address barriers to entry and growth and define strategies to maximize economic opportunity for communities of color. </a:t>
            </a:r>
          </a:p>
          <a:p>
            <a:pPr marL="771525" lvl="1" indent="-257175">
              <a:buFont typeface="Arial" panose="020B0604020202020204" pitchFamily="34" charset="0"/>
              <a:buChar char="•"/>
            </a:pPr>
            <a:endParaRPr lang="en-US" b="0" dirty="0"/>
          </a:p>
          <a:p>
            <a:pPr marL="771525" lvl="1" indent="-257175">
              <a:buFont typeface="Arial" panose="020B0604020202020204" pitchFamily="34" charset="0"/>
              <a:buChar char="•"/>
            </a:pPr>
            <a:endParaRPr lang="en-US" b="0" dirty="0"/>
          </a:p>
          <a:p>
            <a:pPr marL="771525" lvl="1" indent="-257175">
              <a:buFont typeface="Arial" panose="020B0604020202020204" pitchFamily="34" charset="0"/>
              <a:buChar char="•"/>
            </a:pPr>
            <a:endParaRPr lang="en-US" b="0" dirty="0"/>
          </a:p>
          <a:p>
            <a:pPr marL="771525" lvl="1" indent="-257175">
              <a:buFont typeface="Arial" panose="020B0604020202020204" pitchFamily="34" charset="0"/>
              <a:buChar char="•"/>
            </a:pPr>
            <a:endParaRPr lang="en-US" b="0" dirty="0"/>
          </a:p>
          <a:p>
            <a:pPr marL="771525" lvl="1" indent="-257175">
              <a:buFont typeface="Arial" panose="020B0604020202020204" pitchFamily="34" charset="0"/>
              <a:buChar char="•"/>
            </a:pPr>
            <a:endParaRPr lang="en-US" b="0" dirty="0"/>
          </a:p>
          <a:p>
            <a:pPr marL="771525" lvl="1" indent="-257175">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E1143813-7E24-4720-8184-26B8015A43D6}"/>
              </a:ext>
            </a:extLst>
          </p:cNvPr>
          <p:cNvSpPr>
            <a:spLocks noGrp="1"/>
          </p:cNvSpPr>
          <p:nvPr>
            <p:ph type="sldNum" idx="12"/>
          </p:nvPr>
        </p:nvSpPr>
        <p:spPr/>
        <p:txBody>
          <a:bodyPr/>
          <a:lstStyle/>
          <a:p>
            <a:pPr defTabSz="685800">
              <a:buClr>
                <a:srgbClr val="000000"/>
              </a:buClr>
              <a:defRPr/>
            </a:pPr>
            <a:fld id="{00000000-1234-1234-1234-123412341234}" type="slidenum">
              <a:rPr lang="en-US" kern="0">
                <a:solidFill>
                  <a:srgbClr val="FFFFFF"/>
                </a:solidFill>
              </a:rPr>
              <a:pPr defTabSz="685800">
                <a:buClr>
                  <a:srgbClr val="000000"/>
                </a:buClr>
                <a:defRPr/>
              </a:pPr>
              <a:t>36</a:t>
            </a:fld>
            <a:endParaRPr lang="en-US" kern="0">
              <a:solidFill>
                <a:srgbClr val="FFFFFF"/>
              </a:solidFill>
            </a:endParaRPr>
          </a:p>
        </p:txBody>
      </p:sp>
      <p:sp>
        <p:nvSpPr>
          <p:cNvPr id="5" name="Google Shape;181;g115c4e2a743_8_17">
            <a:extLst>
              <a:ext uri="{FF2B5EF4-FFF2-40B4-BE49-F238E27FC236}">
                <a16:creationId xmlns:a16="http://schemas.microsoft.com/office/drawing/2014/main" id="{24B04BEF-AA12-498F-9B8D-AEF7C43214EC}"/>
              </a:ext>
            </a:extLst>
          </p:cNvPr>
          <p:cNvSpPr/>
          <p:nvPr/>
        </p:nvSpPr>
        <p:spPr>
          <a:xfrm rot="5400000">
            <a:off x="8013888" y="-384003"/>
            <a:ext cx="434816" cy="1209600"/>
          </a:xfrm>
          <a:prstGeom prst="homePlate">
            <a:avLst>
              <a:gd name="adj" fmla="val 43434"/>
            </a:avLst>
          </a:prstGeom>
          <a:solidFill>
            <a:srgbClr val="EFEFEF"/>
          </a:solidFill>
          <a:ln>
            <a:noFill/>
          </a:ln>
        </p:spPr>
        <p:txBody>
          <a:bodyPr spcFirstLastPara="1" wrap="square" lIns="68569" tIns="68569" rIns="68569" bIns="68569" anchor="ctr" anchorCtr="0">
            <a:noAutofit/>
          </a:bodyPr>
          <a:lstStyle/>
          <a:p>
            <a:pPr defTabSz="685800">
              <a:buClr>
                <a:srgbClr val="000000"/>
              </a:buClr>
              <a:defRPr/>
            </a:pPr>
            <a:endParaRPr sz="1050" kern="0">
              <a:solidFill>
                <a:srgbClr val="000000"/>
              </a:solidFill>
              <a:latin typeface="Arial"/>
              <a:cs typeface="Arial"/>
              <a:sym typeface="Arial"/>
            </a:endParaRPr>
          </a:p>
        </p:txBody>
      </p:sp>
      <p:sp>
        <p:nvSpPr>
          <p:cNvPr id="10" name="TextBox 9">
            <a:extLst>
              <a:ext uri="{FF2B5EF4-FFF2-40B4-BE49-F238E27FC236}">
                <a16:creationId xmlns:a16="http://schemas.microsoft.com/office/drawing/2014/main" id="{BF89E0D5-F93C-418F-89B4-641F2F2FC9FA}"/>
              </a:ext>
            </a:extLst>
          </p:cNvPr>
          <p:cNvSpPr txBox="1"/>
          <p:nvPr/>
        </p:nvSpPr>
        <p:spPr>
          <a:xfrm>
            <a:off x="0" y="927447"/>
            <a:ext cx="461665" cy="1910443"/>
          </a:xfrm>
          <a:prstGeom prst="rect">
            <a:avLst/>
          </a:prstGeom>
          <a:noFill/>
        </p:spPr>
        <p:txBody>
          <a:bodyPr vert="vert270" wrap="square" rtlCol="0">
            <a:spAutoFit/>
          </a:bodyPr>
          <a:lstStyle/>
          <a:p>
            <a:pPr algn="r" defTabSz="685800">
              <a:defRPr/>
            </a:pPr>
            <a:r>
              <a:rPr lang="en-US" b="1" dirty="0">
                <a:solidFill>
                  <a:prstClr val="white"/>
                </a:solidFill>
                <a:latin typeface="Arial" panose="020B0604020202020204"/>
              </a:rPr>
              <a:t>WE&amp;T Sector</a:t>
            </a:r>
          </a:p>
        </p:txBody>
      </p:sp>
      <p:sp>
        <p:nvSpPr>
          <p:cNvPr id="11" name="Google Shape;182;g115c4e2a743_8_17">
            <a:extLst>
              <a:ext uri="{FF2B5EF4-FFF2-40B4-BE49-F238E27FC236}">
                <a16:creationId xmlns:a16="http://schemas.microsoft.com/office/drawing/2014/main" id="{47FA9998-93BC-4283-9FF7-41537153B66A}"/>
              </a:ext>
            </a:extLst>
          </p:cNvPr>
          <p:cNvSpPr txBox="1"/>
          <p:nvPr/>
        </p:nvSpPr>
        <p:spPr>
          <a:xfrm>
            <a:off x="7626496" y="40550"/>
            <a:ext cx="1209600" cy="184666"/>
          </a:xfrm>
          <a:prstGeom prst="rect">
            <a:avLst/>
          </a:prstGeom>
          <a:noFill/>
          <a:ln>
            <a:noFill/>
          </a:ln>
        </p:spPr>
        <p:txBody>
          <a:bodyPr spcFirstLastPara="1" wrap="square" lIns="68569" tIns="0" rIns="68569" bIns="0" anchor="t" anchorCtr="0">
            <a:spAutoFit/>
          </a:bodyPr>
          <a:lstStyle/>
          <a:p>
            <a:pPr algn="ctr" defTabSz="685800">
              <a:buClr>
                <a:srgbClr val="000000"/>
              </a:buClr>
              <a:defRPr/>
            </a:pPr>
            <a:r>
              <a:rPr lang="en-US" sz="1200" b="1" dirty="0">
                <a:solidFill>
                  <a:srgbClr val="666666"/>
                </a:solidFill>
              </a:rPr>
              <a:t>New Program</a:t>
            </a:r>
            <a:endParaRPr sz="825" b="1" kern="0" dirty="0">
              <a:solidFill>
                <a:srgbClr val="666666"/>
              </a:solidFill>
              <a:latin typeface="Arial"/>
              <a:cs typeface="Arial"/>
              <a:sym typeface="Arial"/>
            </a:endParaRPr>
          </a:p>
        </p:txBody>
      </p:sp>
    </p:spTree>
    <p:extLst>
      <p:ext uri="{BB962C8B-B14F-4D97-AF65-F5344CB8AC3E}">
        <p14:creationId xmlns:p14="http://schemas.microsoft.com/office/powerpoint/2010/main" val="3339521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AD29-1075-4DAB-8A62-DBDADEEE9DFC}"/>
              </a:ext>
            </a:extLst>
          </p:cNvPr>
          <p:cNvSpPr>
            <a:spLocks noGrp="1"/>
          </p:cNvSpPr>
          <p:nvPr>
            <p:ph type="title"/>
          </p:nvPr>
        </p:nvSpPr>
        <p:spPr>
          <a:xfrm>
            <a:off x="644976" y="287600"/>
            <a:ext cx="7886700" cy="434814"/>
          </a:xfrm>
        </p:spPr>
        <p:txBody>
          <a:bodyPr/>
          <a:lstStyle/>
          <a:p>
            <a:r>
              <a:rPr lang="en-US" dirty="0">
                <a:solidFill>
                  <a:schemeClr val="tx1"/>
                </a:solidFill>
              </a:rPr>
              <a:t>WE&amp;T Agriculture</a:t>
            </a:r>
          </a:p>
        </p:txBody>
      </p:sp>
      <p:sp>
        <p:nvSpPr>
          <p:cNvPr id="3" name="Text Placeholder 2">
            <a:extLst>
              <a:ext uri="{FF2B5EF4-FFF2-40B4-BE49-F238E27FC236}">
                <a16:creationId xmlns:a16="http://schemas.microsoft.com/office/drawing/2014/main" id="{F24F15A6-0D38-4F73-91F6-E8B0F65A970C}"/>
              </a:ext>
            </a:extLst>
          </p:cNvPr>
          <p:cNvSpPr>
            <a:spLocks noGrp="1"/>
          </p:cNvSpPr>
          <p:nvPr>
            <p:ph type="body" idx="1"/>
          </p:nvPr>
        </p:nvSpPr>
        <p:spPr>
          <a:xfrm>
            <a:off x="644976" y="1042086"/>
            <a:ext cx="7955904" cy="5107708"/>
          </a:xfrm>
        </p:spPr>
        <p:txBody>
          <a:bodyPr/>
          <a:lstStyle/>
          <a:p>
            <a:pPr marL="171450" indent="0"/>
            <a:r>
              <a:rPr lang="en-US" sz="2000" b="1" dirty="0"/>
              <a:t>Program Description and Objective</a:t>
            </a:r>
          </a:p>
          <a:p>
            <a:pPr marL="171450" indent="0"/>
            <a:r>
              <a:rPr lang="en-US" sz="1600" dirty="0"/>
              <a:t>The </a:t>
            </a:r>
            <a:r>
              <a:rPr lang="en-US" sz="1600" dirty="0" err="1"/>
              <a:t>SoCalREN</a:t>
            </a:r>
            <a:r>
              <a:rPr lang="en-US" sz="1600" dirty="0"/>
              <a:t> Agriculture Energy Efficiency Workforce, Education and Training (Ag-WE&amp;T) aims to achieve the following objectives:</a:t>
            </a:r>
          </a:p>
          <a:p>
            <a:pPr marL="600075" lvl="1" indent="-257175">
              <a:spcBef>
                <a:spcPts val="75"/>
              </a:spcBef>
              <a:buFont typeface="Arial" panose="020B0604020202020204" pitchFamily="34" charset="0"/>
              <a:buChar char="•"/>
            </a:pPr>
            <a:r>
              <a:rPr lang="en-US" sz="1600" b="0" dirty="0"/>
              <a:t>Expand the implementation of cost-effective energy efficiency projects;</a:t>
            </a:r>
          </a:p>
          <a:p>
            <a:pPr marL="600075" lvl="1" indent="-257175">
              <a:spcBef>
                <a:spcPts val="75"/>
              </a:spcBef>
              <a:buFont typeface="Arial" panose="020B0604020202020204" pitchFamily="34" charset="0"/>
              <a:buChar char="•"/>
            </a:pPr>
            <a:r>
              <a:rPr lang="en-US" sz="1600" b="0" dirty="0"/>
              <a:t>Build the trade ally network of qualified Ag service providers;</a:t>
            </a:r>
          </a:p>
          <a:p>
            <a:pPr marL="600075" lvl="1" indent="-257175">
              <a:spcBef>
                <a:spcPts val="75"/>
              </a:spcBef>
              <a:buFont typeface="Arial" panose="020B0604020202020204" pitchFamily="34" charset="0"/>
              <a:buChar char="•"/>
            </a:pPr>
            <a:r>
              <a:rPr lang="en-US" sz="1600" b="0" dirty="0"/>
              <a:t>Train Ag trade allies on how to “sell” an energy efficiency product in the various Ag sectors;</a:t>
            </a:r>
          </a:p>
          <a:p>
            <a:pPr marL="600075" lvl="1" indent="-257175">
              <a:spcBef>
                <a:spcPts val="75"/>
              </a:spcBef>
              <a:buFont typeface="Arial" panose="020B0604020202020204" pitchFamily="34" charset="0"/>
              <a:buChar char="•"/>
            </a:pPr>
            <a:r>
              <a:rPr lang="en-US" sz="1600" b="0" dirty="0"/>
              <a:t>Make energy efficiency expertise accessible and available; and</a:t>
            </a:r>
          </a:p>
          <a:p>
            <a:pPr marL="600075" lvl="1" indent="-257175">
              <a:spcBef>
                <a:spcPts val="75"/>
              </a:spcBef>
              <a:buFont typeface="Arial" panose="020B0604020202020204" pitchFamily="34" charset="0"/>
              <a:buChar char="•"/>
            </a:pPr>
            <a:r>
              <a:rPr lang="en-US" sz="1600" b="0" dirty="0"/>
              <a:t>Integrate energy efficiency as a standard business practice for Agriculture customers.</a:t>
            </a:r>
          </a:p>
          <a:p>
            <a:pPr marL="171450" indent="0"/>
            <a:br>
              <a:rPr lang="en-US" sz="1200" dirty="0"/>
            </a:br>
            <a:endParaRPr lang="en-US" sz="1200" dirty="0"/>
          </a:p>
          <a:p>
            <a:pPr marL="171450" indent="0"/>
            <a:r>
              <a:rPr lang="en-US" sz="2000" b="1" dirty="0"/>
              <a:t>Program Offerings</a:t>
            </a:r>
          </a:p>
          <a:p>
            <a:pPr marL="600075" lvl="1" indent="-257175">
              <a:spcBef>
                <a:spcPts val="75"/>
              </a:spcBef>
              <a:buFont typeface="Arial" panose="020B0604020202020204" pitchFamily="34" charset="0"/>
              <a:buChar char="•"/>
            </a:pPr>
            <a:r>
              <a:rPr lang="en-US" sz="1600" b="0" dirty="0"/>
              <a:t>Host workshops to increase MWDVBEs basic information and knowledge</a:t>
            </a:r>
          </a:p>
          <a:p>
            <a:pPr marL="600075" lvl="1" indent="-257175">
              <a:spcBef>
                <a:spcPts val="75"/>
              </a:spcBef>
              <a:buFont typeface="Arial" panose="020B0604020202020204" pitchFamily="34" charset="0"/>
              <a:buChar char="•"/>
            </a:pPr>
            <a:r>
              <a:rPr lang="en-US" sz="1600" b="0" dirty="0"/>
              <a:t>One-on-One technical assistance and workshops to increase contractors’ access to capital, bonding and insurance.</a:t>
            </a:r>
          </a:p>
          <a:p>
            <a:pPr marL="600075" lvl="1" indent="-257175">
              <a:spcBef>
                <a:spcPts val="75"/>
              </a:spcBef>
              <a:buFont typeface="Arial" panose="020B0604020202020204" pitchFamily="34" charset="0"/>
              <a:buChar char="•"/>
            </a:pPr>
            <a:r>
              <a:rPr lang="en-US" sz="1600" b="0" dirty="0"/>
              <a:t>Participates will receive training options, certificated programs, access to construction technologies, and equipment/materials.</a:t>
            </a:r>
          </a:p>
          <a:p>
            <a:pPr marL="600075" lvl="1" indent="-257175">
              <a:spcBef>
                <a:spcPts val="75"/>
              </a:spcBef>
              <a:buFont typeface="Arial" panose="020B0604020202020204" pitchFamily="34" charset="0"/>
              <a:buChar char="•"/>
            </a:pPr>
            <a:r>
              <a:rPr lang="en-US" sz="1600" b="0" dirty="0"/>
              <a:t>One-on-One technical assistance and RFP development</a:t>
            </a:r>
          </a:p>
        </p:txBody>
      </p:sp>
      <p:sp>
        <p:nvSpPr>
          <p:cNvPr id="4" name="Slide Number Placeholder 3">
            <a:extLst>
              <a:ext uri="{FF2B5EF4-FFF2-40B4-BE49-F238E27FC236}">
                <a16:creationId xmlns:a16="http://schemas.microsoft.com/office/drawing/2014/main" id="{E1143813-7E24-4720-8184-26B8015A43D6}"/>
              </a:ext>
            </a:extLst>
          </p:cNvPr>
          <p:cNvSpPr>
            <a:spLocks noGrp="1"/>
          </p:cNvSpPr>
          <p:nvPr>
            <p:ph type="sldNum" idx="12"/>
          </p:nvPr>
        </p:nvSpPr>
        <p:spPr/>
        <p:txBody>
          <a:bodyPr/>
          <a:lstStyle/>
          <a:p>
            <a:pPr defTabSz="685800">
              <a:buClr>
                <a:srgbClr val="000000"/>
              </a:buClr>
              <a:defRPr/>
            </a:pPr>
            <a:fld id="{00000000-1234-1234-1234-123412341234}" type="slidenum">
              <a:rPr lang="en-US" kern="0">
                <a:solidFill>
                  <a:srgbClr val="FFFFFF"/>
                </a:solidFill>
              </a:rPr>
              <a:pPr defTabSz="685800">
                <a:buClr>
                  <a:srgbClr val="000000"/>
                </a:buClr>
                <a:defRPr/>
              </a:pPr>
              <a:t>37</a:t>
            </a:fld>
            <a:endParaRPr lang="en-US" kern="0">
              <a:solidFill>
                <a:srgbClr val="FFFFFF"/>
              </a:solidFill>
            </a:endParaRPr>
          </a:p>
        </p:txBody>
      </p:sp>
      <p:sp>
        <p:nvSpPr>
          <p:cNvPr id="5" name="Google Shape;181;g115c4e2a743_8_17">
            <a:extLst>
              <a:ext uri="{FF2B5EF4-FFF2-40B4-BE49-F238E27FC236}">
                <a16:creationId xmlns:a16="http://schemas.microsoft.com/office/drawing/2014/main" id="{24B04BEF-AA12-498F-9B8D-AEF7C43214EC}"/>
              </a:ext>
            </a:extLst>
          </p:cNvPr>
          <p:cNvSpPr/>
          <p:nvPr/>
        </p:nvSpPr>
        <p:spPr>
          <a:xfrm rot="5400000">
            <a:off x="7977903" y="-387392"/>
            <a:ext cx="434816" cy="1209600"/>
          </a:xfrm>
          <a:prstGeom prst="homePlate">
            <a:avLst>
              <a:gd name="adj" fmla="val 43434"/>
            </a:avLst>
          </a:prstGeom>
          <a:solidFill>
            <a:srgbClr val="EFEFEF"/>
          </a:solidFill>
          <a:ln>
            <a:noFill/>
          </a:ln>
        </p:spPr>
        <p:txBody>
          <a:bodyPr spcFirstLastPara="1" wrap="square" lIns="68569" tIns="68569" rIns="68569" bIns="68569" anchor="ctr" anchorCtr="0">
            <a:noAutofit/>
          </a:bodyPr>
          <a:lstStyle/>
          <a:p>
            <a:pPr defTabSz="685800">
              <a:buClr>
                <a:srgbClr val="000000"/>
              </a:buClr>
              <a:defRPr/>
            </a:pPr>
            <a:endParaRPr sz="1050" kern="0">
              <a:solidFill>
                <a:srgbClr val="000000"/>
              </a:solidFill>
              <a:latin typeface="Arial"/>
              <a:cs typeface="Arial"/>
              <a:sym typeface="Arial"/>
            </a:endParaRPr>
          </a:p>
        </p:txBody>
      </p:sp>
      <p:sp>
        <p:nvSpPr>
          <p:cNvPr id="10" name="TextBox 9">
            <a:extLst>
              <a:ext uri="{FF2B5EF4-FFF2-40B4-BE49-F238E27FC236}">
                <a16:creationId xmlns:a16="http://schemas.microsoft.com/office/drawing/2014/main" id="{BF89E0D5-F93C-418F-89B4-641F2F2FC9FA}"/>
              </a:ext>
            </a:extLst>
          </p:cNvPr>
          <p:cNvSpPr txBox="1"/>
          <p:nvPr/>
        </p:nvSpPr>
        <p:spPr>
          <a:xfrm>
            <a:off x="0" y="927447"/>
            <a:ext cx="461665" cy="1910443"/>
          </a:xfrm>
          <a:prstGeom prst="rect">
            <a:avLst/>
          </a:prstGeom>
          <a:noFill/>
        </p:spPr>
        <p:txBody>
          <a:bodyPr vert="vert270" wrap="square" rtlCol="0">
            <a:spAutoFit/>
          </a:bodyPr>
          <a:lstStyle/>
          <a:p>
            <a:pPr algn="r" defTabSz="685800">
              <a:defRPr/>
            </a:pPr>
            <a:r>
              <a:rPr lang="en-US" b="1" dirty="0">
                <a:solidFill>
                  <a:prstClr val="white"/>
                </a:solidFill>
                <a:latin typeface="Arial" panose="020B0604020202020204"/>
              </a:rPr>
              <a:t>WE&amp;T Sector</a:t>
            </a:r>
          </a:p>
        </p:txBody>
      </p:sp>
      <p:sp>
        <p:nvSpPr>
          <p:cNvPr id="11" name="Google Shape;182;g115c4e2a743_8_17">
            <a:extLst>
              <a:ext uri="{FF2B5EF4-FFF2-40B4-BE49-F238E27FC236}">
                <a16:creationId xmlns:a16="http://schemas.microsoft.com/office/drawing/2014/main" id="{720125EB-B066-4F06-BFAB-CE558BB9EC3A}"/>
              </a:ext>
            </a:extLst>
          </p:cNvPr>
          <p:cNvSpPr txBox="1"/>
          <p:nvPr/>
        </p:nvSpPr>
        <p:spPr>
          <a:xfrm>
            <a:off x="7630729" y="32742"/>
            <a:ext cx="1209600" cy="184666"/>
          </a:xfrm>
          <a:prstGeom prst="rect">
            <a:avLst/>
          </a:prstGeom>
          <a:noFill/>
          <a:ln>
            <a:noFill/>
          </a:ln>
        </p:spPr>
        <p:txBody>
          <a:bodyPr spcFirstLastPara="1" wrap="square" lIns="68569" tIns="0" rIns="68569" bIns="0" anchor="t" anchorCtr="0">
            <a:spAutoFit/>
          </a:bodyPr>
          <a:lstStyle/>
          <a:p>
            <a:pPr algn="ctr" defTabSz="685800">
              <a:buClr>
                <a:srgbClr val="000000"/>
              </a:buClr>
              <a:defRPr/>
            </a:pPr>
            <a:r>
              <a:rPr lang="en-US" sz="1200" b="1" dirty="0">
                <a:solidFill>
                  <a:srgbClr val="666666"/>
                </a:solidFill>
              </a:rPr>
              <a:t>New Program</a:t>
            </a:r>
            <a:endParaRPr sz="825" b="1" kern="0" dirty="0">
              <a:solidFill>
                <a:srgbClr val="666666"/>
              </a:solidFill>
              <a:latin typeface="Arial"/>
              <a:cs typeface="Arial"/>
              <a:sym typeface="Arial"/>
            </a:endParaRPr>
          </a:p>
        </p:txBody>
      </p:sp>
    </p:spTree>
    <p:extLst>
      <p:ext uri="{BB962C8B-B14F-4D97-AF65-F5344CB8AC3E}">
        <p14:creationId xmlns:p14="http://schemas.microsoft.com/office/powerpoint/2010/main" val="1039729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7087-CFA5-4FED-BCEA-76E776A959C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2674527-3B9F-402B-9803-138900DA9CC4}"/>
              </a:ext>
            </a:extLst>
          </p:cNvPr>
          <p:cNvSpPr>
            <a:spLocks noGrp="1"/>
          </p:cNvSpPr>
          <p:nvPr>
            <p:ph idx="1"/>
          </p:nvPr>
        </p:nvSpPr>
        <p:spPr/>
        <p:txBody>
          <a:bodyPr/>
          <a:lstStyle/>
          <a:p>
            <a:r>
              <a:rPr lang="en-US" sz="2800" dirty="0"/>
              <a:t>Regional Workforce Alliance meets bi-annually</a:t>
            </a:r>
          </a:p>
          <a:p>
            <a:r>
              <a:rPr lang="en-US" sz="2800" dirty="0"/>
              <a:t>Create Alignment Strategy</a:t>
            </a:r>
          </a:p>
          <a:p>
            <a:pPr marL="114300" indent="0">
              <a:buNone/>
            </a:pPr>
            <a:endParaRPr lang="en-US" dirty="0"/>
          </a:p>
        </p:txBody>
      </p:sp>
    </p:spTree>
    <p:extLst>
      <p:ext uri="{BB962C8B-B14F-4D97-AF65-F5344CB8AC3E}">
        <p14:creationId xmlns:p14="http://schemas.microsoft.com/office/powerpoint/2010/main" val="292676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534D-098B-407F-BF7D-7928C1CB1240}"/>
              </a:ext>
            </a:extLst>
          </p:cNvPr>
          <p:cNvSpPr>
            <a:spLocks noGrp="1"/>
          </p:cNvSpPr>
          <p:nvPr>
            <p:ph type="title"/>
          </p:nvPr>
        </p:nvSpPr>
        <p:spPr>
          <a:xfrm>
            <a:off x="350108" y="2544162"/>
            <a:ext cx="7620000" cy="1143000"/>
          </a:xfrm>
        </p:spPr>
        <p:txBody>
          <a:bodyPr/>
          <a:lstStyle/>
          <a:p>
            <a:pPr algn="ctr"/>
            <a:r>
              <a:rPr lang="en-US" dirty="0"/>
              <a:t>Closing Remarks </a:t>
            </a:r>
          </a:p>
        </p:txBody>
      </p:sp>
    </p:spTree>
    <p:extLst>
      <p:ext uri="{BB962C8B-B14F-4D97-AF65-F5344CB8AC3E}">
        <p14:creationId xmlns:p14="http://schemas.microsoft.com/office/powerpoint/2010/main" val="316581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0885F-A303-45EB-8EB7-EC52EC3A6331}"/>
              </a:ext>
            </a:extLst>
          </p:cNvPr>
          <p:cNvPicPr>
            <a:picLocks noChangeAspect="1"/>
          </p:cNvPicPr>
          <p:nvPr/>
        </p:nvPicPr>
        <p:blipFill>
          <a:blip r:embed="rId2"/>
          <a:stretch>
            <a:fillRect/>
          </a:stretch>
        </p:blipFill>
        <p:spPr>
          <a:xfrm>
            <a:off x="98855" y="877479"/>
            <a:ext cx="8287702" cy="51677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306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5429-70C3-4585-9A9A-BF34CB0CD98D}"/>
              </a:ext>
            </a:extLst>
          </p:cNvPr>
          <p:cNvSpPr>
            <a:spLocks noGrp="1"/>
          </p:cNvSpPr>
          <p:nvPr>
            <p:ph type="title"/>
          </p:nvPr>
        </p:nvSpPr>
        <p:spPr/>
        <p:txBody>
          <a:bodyPr/>
          <a:lstStyle/>
          <a:p>
            <a:r>
              <a:rPr lang="en-US" dirty="0"/>
              <a:t>Agenda</a:t>
            </a:r>
          </a:p>
        </p:txBody>
      </p:sp>
      <p:sp>
        <p:nvSpPr>
          <p:cNvPr id="5" name="Content Placeholder 1">
            <a:extLst>
              <a:ext uri="{FF2B5EF4-FFF2-40B4-BE49-F238E27FC236}">
                <a16:creationId xmlns:a16="http://schemas.microsoft.com/office/drawing/2014/main" id="{2391224E-AA46-4AE1-81E7-374FA2A94E7F}"/>
              </a:ext>
            </a:extLst>
          </p:cNvPr>
          <p:cNvSpPr>
            <a:spLocks noGrp="1"/>
          </p:cNvSpPr>
          <p:nvPr>
            <p:ph idx="1"/>
          </p:nvPr>
        </p:nvSpPr>
        <p:spPr>
          <a:xfrm>
            <a:off x="325396" y="1600200"/>
            <a:ext cx="7620000" cy="4800600"/>
          </a:xfrm>
        </p:spPr>
        <p:txBody>
          <a:bodyPr>
            <a:normAutofit/>
          </a:bodyPr>
          <a:lstStyle/>
          <a:p>
            <a:pPr marL="114300" indent="0">
              <a:buNone/>
            </a:pPr>
            <a:endParaRPr lang="en-US" dirty="0"/>
          </a:p>
          <a:p>
            <a:pPr marL="0" marR="0" indent="0">
              <a:spcBef>
                <a:spcPts val="0"/>
              </a:spcBef>
              <a:spcAft>
                <a:spcPts val="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12:00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Welcome</a:t>
            </a:r>
            <a:r>
              <a:rPr lang="en-US" sz="1200" b="1" dirty="0">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12:10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Introductions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12:15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EDA Good Jobs Challenge Grant Proposal</a:t>
            </a: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12:35	</a:t>
            </a:r>
            <a:r>
              <a:rPr lang="en-US" sz="1200" b="1" dirty="0" err="1">
                <a:solidFill>
                  <a:srgbClr val="1F3864"/>
                </a:solidFill>
                <a:latin typeface="Avenir Next LT Pro Light" panose="020B0304020202020204" pitchFamily="34" charset="0"/>
                <a:cs typeface="Times New Roman" panose="02020603050405020304" pitchFamily="18" charset="0"/>
              </a:rPr>
              <a:t>SoCalREN</a:t>
            </a:r>
            <a:r>
              <a:rPr lang="en-US" sz="1200" b="1" dirty="0">
                <a:solidFill>
                  <a:srgbClr val="1F3864"/>
                </a:solidFill>
                <a:latin typeface="Avenir Next LT Pro Light" panose="020B0304020202020204" pitchFamily="34" charset="0"/>
                <a:cs typeface="Times New Roman" panose="02020603050405020304" pitchFamily="18" charset="0"/>
              </a:rPr>
              <a:t> WE&amp;T </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Program Update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marR="0" indent="0">
              <a:spcBef>
                <a:spcPts val="0"/>
              </a:spcBef>
              <a:spcAft>
                <a:spcPts val="600"/>
              </a:spcAft>
              <a:buNone/>
            </a:pP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12:55	</a:t>
            </a:r>
            <a:r>
              <a:rPr lang="en-US" sz="1200" b="1" dirty="0" err="1">
                <a:solidFill>
                  <a:srgbClr val="1F3864"/>
                </a:solidFill>
                <a:latin typeface="Avenir Next LT Pro Light" panose="020B0304020202020204" pitchFamily="34" charset="0"/>
                <a:cs typeface="Times New Roman" panose="02020603050405020304" pitchFamily="18" charset="0"/>
              </a:rPr>
              <a:t>SoCalREN</a:t>
            </a:r>
            <a:r>
              <a:rPr lang="en-US" sz="1200" b="1" dirty="0">
                <a:solidFill>
                  <a:srgbClr val="1F3864"/>
                </a:solidFill>
                <a:latin typeface="Avenir Next LT Pro Light" panose="020B0304020202020204" pitchFamily="34" charset="0"/>
                <a:cs typeface="Times New Roman" panose="02020603050405020304" pitchFamily="18" charset="0"/>
              </a:rPr>
              <a:t>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Business Plan (2024-2031)</a:t>
            </a:r>
            <a:endPar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endPar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1:15</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	Open Discussion</a:t>
            </a: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1:25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Next Steps</a:t>
            </a:r>
            <a:endParaRPr lang="en-US" sz="1200" b="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endParaRPr lang="en-US" sz="1200"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1:30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Closing Remarks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487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4D99-E927-4071-ACC7-0E1649C2EBF1}"/>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1078AB76-303A-41F6-A2CA-0ABBC98187FC}"/>
              </a:ext>
            </a:extLst>
          </p:cNvPr>
          <p:cNvSpPr>
            <a:spLocks noGrp="1"/>
          </p:cNvSpPr>
          <p:nvPr>
            <p:ph idx="1"/>
          </p:nvPr>
        </p:nvSpPr>
        <p:spPr/>
        <p:txBody>
          <a:bodyPr/>
          <a:lstStyle/>
          <a:p>
            <a:r>
              <a:rPr lang="en-US" sz="2000" dirty="0"/>
              <a:t>Launch regional multi-stakeholder alliance to create career and business pathways into the Energy Efficiency sector</a:t>
            </a:r>
          </a:p>
          <a:p>
            <a:pPr marL="114300" indent="0">
              <a:buNone/>
            </a:pPr>
            <a:endParaRPr lang="en-US" sz="2000" dirty="0"/>
          </a:p>
          <a:p>
            <a:r>
              <a:rPr lang="en-US" sz="2000" dirty="0"/>
              <a:t>Identify areas to:  </a:t>
            </a:r>
          </a:p>
          <a:p>
            <a:pPr lvl="1"/>
            <a:r>
              <a:rPr lang="en-US" sz="2000" dirty="0"/>
              <a:t>Guide &amp; Advise</a:t>
            </a:r>
          </a:p>
          <a:p>
            <a:pPr lvl="1"/>
            <a:r>
              <a:rPr lang="en-US" sz="2000" dirty="0"/>
              <a:t>Collaborate &amp; Innovate</a:t>
            </a:r>
          </a:p>
          <a:p>
            <a:pPr lvl="1"/>
            <a:r>
              <a:rPr lang="en-US" sz="2000" dirty="0"/>
              <a:t>Be Informed</a:t>
            </a:r>
          </a:p>
          <a:p>
            <a:pPr lvl="1"/>
            <a:r>
              <a:rPr lang="en-US" sz="2000" dirty="0"/>
              <a:t>Be an Advocate</a:t>
            </a:r>
          </a:p>
          <a:p>
            <a:endParaRPr lang="en-US" dirty="0"/>
          </a:p>
        </p:txBody>
      </p:sp>
    </p:spTree>
    <p:extLst>
      <p:ext uri="{BB962C8B-B14F-4D97-AF65-F5344CB8AC3E}">
        <p14:creationId xmlns:p14="http://schemas.microsoft.com/office/powerpoint/2010/main" val="235825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r>
              <a:rPr lang="en-US" sz="2800" dirty="0"/>
              <a:t>Mission Statement &amp; Goals for the Alliance</a:t>
            </a:r>
          </a:p>
        </p:txBody>
      </p:sp>
    </p:spTree>
    <p:extLst>
      <p:ext uri="{BB962C8B-B14F-4D97-AF65-F5344CB8AC3E}">
        <p14:creationId xmlns:p14="http://schemas.microsoft.com/office/powerpoint/2010/main" val="222560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66F92F-BD99-421E-89CC-B9D0D7882DAD}"/>
              </a:ext>
            </a:extLst>
          </p:cNvPr>
          <p:cNvGrpSpPr/>
          <p:nvPr/>
        </p:nvGrpSpPr>
        <p:grpSpPr>
          <a:xfrm>
            <a:off x="283841" y="893827"/>
            <a:ext cx="7818438" cy="2475427"/>
            <a:chOff x="0" y="0"/>
            <a:chExt cx="7818438" cy="2475427"/>
          </a:xfrm>
          <a:solidFill>
            <a:schemeClr val="tx1">
              <a:lumMod val="75000"/>
            </a:schemeClr>
          </a:solidFill>
        </p:grpSpPr>
        <p:sp>
          <p:nvSpPr>
            <p:cNvPr id="6" name="Rectangle: Rounded Corners 5">
              <a:extLst>
                <a:ext uri="{FF2B5EF4-FFF2-40B4-BE49-F238E27FC236}">
                  <a16:creationId xmlns:a16="http://schemas.microsoft.com/office/drawing/2014/main" id="{39AC538D-8251-42E0-AE3E-BFD3604618A2}"/>
                </a:ext>
              </a:extLst>
            </p:cNvPr>
            <p:cNvSpPr/>
            <p:nvPr/>
          </p:nvSpPr>
          <p:spPr>
            <a:xfrm>
              <a:off x="0" y="0"/>
              <a:ext cx="7818438" cy="2475427"/>
            </a:xfrm>
            <a:prstGeom prst="roundRect">
              <a:avLst/>
            </a:prstGeom>
            <a:solidFill>
              <a:schemeClr val="tx1">
                <a:lumMod val="50000"/>
              </a:schemeClr>
            </a:solidFill>
            <a:ln>
              <a:solidFill>
                <a:schemeClr val="tx1">
                  <a:lumMod val="75000"/>
                </a:schemeClr>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44DD3BAD-D40A-48E9-8AB8-461AE314D5A1}"/>
                </a:ext>
              </a:extLst>
            </p:cNvPr>
            <p:cNvSpPr txBox="1"/>
            <p:nvPr/>
          </p:nvSpPr>
          <p:spPr>
            <a:xfrm>
              <a:off x="120840" y="120840"/>
              <a:ext cx="7576758" cy="2233747"/>
            </a:xfrm>
            <a:prstGeom prst="rect">
              <a:avLst/>
            </a:prstGeom>
            <a:solidFill>
              <a:schemeClr val="tx1">
                <a:lumMod val="50000"/>
              </a:schemeClr>
            </a:solidFill>
            <a:ln>
              <a:solidFill>
                <a:schemeClr val="tx1">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Mission: </a:t>
              </a:r>
            </a:p>
            <a:p>
              <a:pPr marL="0" lvl="0" indent="0" algn="l" defTabSz="933450">
                <a:lnSpc>
                  <a:spcPct val="90000"/>
                </a:lnSpc>
                <a:spcBef>
                  <a:spcPct val="0"/>
                </a:spcBef>
                <a:spcAft>
                  <a:spcPct val="35000"/>
                </a:spcAft>
                <a:buNone/>
              </a:pPr>
              <a:r>
                <a:rPr lang="en-US" sz="2100" kern="1200" dirty="0"/>
                <a:t>Provide disadvantaged communities with equitable access to training and employment opportunities generated by investments in energy efficiency. </a:t>
              </a:r>
            </a:p>
          </p:txBody>
        </p:sp>
      </p:grpSp>
      <p:grpSp>
        <p:nvGrpSpPr>
          <p:cNvPr id="8" name="Group 7">
            <a:extLst>
              <a:ext uri="{FF2B5EF4-FFF2-40B4-BE49-F238E27FC236}">
                <a16:creationId xmlns:a16="http://schemas.microsoft.com/office/drawing/2014/main" id="{A4C09FBA-673F-4BB9-8DEC-75574DE9C915}"/>
              </a:ext>
            </a:extLst>
          </p:cNvPr>
          <p:cNvGrpSpPr/>
          <p:nvPr/>
        </p:nvGrpSpPr>
        <p:grpSpPr>
          <a:xfrm>
            <a:off x="312673" y="3740000"/>
            <a:ext cx="7818438" cy="2475427"/>
            <a:chOff x="0" y="2790109"/>
            <a:chExt cx="7818438" cy="2475427"/>
          </a:xfrm>
        </p:grpSpPr>
        <p:sp>
          <p:nvSpPr>
            <p:cNvPr id="9" name="Rectangle: Rounded Corners 8">
              <a:extLst>
                <a:ext uri="{FF2B5EF4-FFF2-40B4-BE49-F238E27FC236}">
                  <a16:creationId xmlns:a16="http://schemas.microsoft.com/office/drawing/2014/main" id="{98711F11-C3CF-4F7A-9E04-571774DC1C44}"/>
                </a:ext>
              </a:extLst>
            </p:cNvPr>
            <p:cNvSpPr/>
            <p:nvPr/>
          </p:nvSpPr>
          <p:spPr>
            <a:xfrm>
              <a:off x="0" y="2790109"/>
              <a:ext cx="7818438" cy="2475427"/>
            </a:xfrm>
            <a:prstGeom prst="roundRect">
              <a:avLst/>
            </a:prstGeom>
            <a:solidFill>
              <a:schemeClr val="tx1">
                <a:lumMod val="50000"/>
              </a:schemeClr>
            </a:solidFill>
            <a:ln>
              <a:solidFill>
                <a:schemeClr val="tx1">
                  <a:lumMod val="50000"/>
                </a:schemeClr>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FA309FA2-F8FD-48CE-911C-A65F94DA54B5}"/>
                </a:ext>
              </a:extLst>
            </p:cNvPr>
            <p:cNvSpPr txBox="1"/>
            <p:nvPr/>
          </p:nvSpPr>
          <p:spPr>
            <a:xfrm>
              <a:off x="120840" y="2910949"/>
              <a:ext cx="7576758" cy="2233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Goal: </a:t>
              </a:r>
            </a:p>
            <a:p>
              <a:pPr marL="0" lvl="0" indent="0" algn="l" defTabSz="933450">
                <a:lnSpc>
                  <a:spcPct val="90000"/>
                </a:lnSpc>
                <a:spcBef>
                  <a:spcPct val="0"/>
                </a:spcBef>
                <a:spcAft>
                  <a:spcPct val="35000"/>
                </a:spcAft>
                <a:buNone/>
              </a:pPr>
              <a:r>
                <a:rPr lang="en-US" sz="2100" kern="1200" dirty="0"/>
                <a:t>Harness and coordinate the resources of industry, academic institutions and community-based organizations to develop a regional clean energy economic inclusion capacity building infrastructure to help meet the demand for skilled workers and contractors in the energy sector, with a specific focus on residents and businesses in disadvantaged communities. </a:t>
              </a:r>
            </a:p>
          </p:txBody>
        </p:sp>
      </p:grpSp>
    </p:spTree>
    <p:extLst>
      <p:ext uri="{BB962C8B-B14F-4D97-AF65-F5344CB8AC3E}">
        <p14:creationId xmlns:p14="http://schemas.microsoft.com/office/powerpoint/2010/main" val="276985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EE64-6309-41BC-B2C9-FF737C515686}"/>
              </a:ext>
            </a:extLst>
          </p:cNvPr>
          <p:cNvSpPr>
            <a:spLocks noGrp="1"/>
          </p:cNvSpPr>
          <p:nvPr>
            <p:ph type="title"/>
          </p:nvPr>
        </p:nvSpPr>
        <p:spPr/>
        <p:txBody>
          <a:bodyPr/>
          <a:lstStyle/>
          <a:p>
            <a:pPr algn="ctr"/>
            <a:r>
              <a:rPr lang="en-US" dirty="0"/>
              <a:t>Activities &amp; Initiatives</a:t>
            </a:r>
          </a:p>
        </p:txBody>
      </p:sp>
      <p:pic>
        <p:nvPicPr>
          <p:cNvPr id="6" name="Content Placeholder 5">
            <a:extLst>
              <a:ext uri="{FF2B5EF4-FFF2-40B4-BE49-F238E27FC236}">
                <a16:creationId xmlns:a16="http://schemas.microsoft.com/office/drawing/2014/main" id="{D686067C-A2A7-4342-932A-95957ED364B2}"/>
              </a:ext>
            </a:extLst>
          </p:cNvPr>
          <p:cNvPicPr>
            <a:picLocks noGrp="1" noChangeAspect="1"/>
          </p:cNvPicPr>
          <p:nvPr>
            <p:ph idx="1"/>
          </p:nvPr>
        </p:nvPicPr>
        <p:blipFill>
          <a:blip r:embed="rId2"/>
          <a:stretch>
            <a:fillRect/>
          </a:stretch>
        </p:blipFill>
        <p:spPr>
          <a:xfrm>
            <a:off x="574418" y="1587843"/>
            <a:ext cx="6940720" cy="4800600"/>
          </a:xfrm>
        </p:spPr>
      </p:pic>
    </p:spTree>
    <p:extLst>
      <p:ext uri="{BB962C8B-B14F-4D97-AF65-F5344CB8AC3E}">
        <p14:creationId xmlns:p14="http://schemas.microsoft.com/office/powerpoint/2010/main" val="67095157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SoCalREN_Theme1">
      <a:dk1>
        <a:srgbClr val="15435C"/>
      </a:dk1>
      <a:lt1>
        <a:sysClr val="window" lastClr="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alREN_General Presentation_2017_template_1" id="{E1D1A352-FF00-410E-8E87-412BB00AD27D}" vid="{0822E261-6E01-40C4-82AA-B31072E3CAB1}"/>
    </a:ext>
  </a:extLst>
</a:theme>
</file>

<file path=ppt/theme/theme2.xml><?xml version="1.0" encoding="utf-8"?>
<a:theme xmlns:a="http://schemas.openxmlformats.org/drawingml/2006/main" name="1_Office Theme">
  <a:themeElements>
    <a:clrScheme name="SoCalREN_Theme1">
      <a:dk1>
        <a:srgbClr val="15435C"/>
      </a:dk1>
      <a:lt1>
        <a:sysClr val="window" lastClr="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0" rIns="91440" bIns="0" rtlCol="0">
        <a:noAutofit/>
      </a:bodyPr>
      <a:lstStyle>
        <a:defPPr algn="l">
          <a:defRPr sz="2200" b="1" dirty="0" smtClean="0">
            <a:solidFill>
              <a:srgbClr val="8E4371"/>
            </a:solidFill>
          </a:defRPr>
        </a:defPPr>
      </a:lstStyle>
    </a:txDef>
  </a:objectDefaults>
  <a:extraClrSchemeLst/>
  <a:extLst>
    <a:ext uri="{05A4C25C-085E-4340-85A3-A5531E510DB2}">
      <thm15:themeFamily xmlns:thm15="http://schemas.microsoft.com/office/thememl/2012/main" name="SoCalREN_General Presentation_2017_template_1" id="{E1D1A352-FF00-410E-8E87-412BB00AD27D}" vid="{0822E261-6E01-40C4-82AA-B31072E3CAB1}"/>
    </a:ext>
  </a:extLst>
</a:theme>
</file>

<file path=ppt/theme/theme3.xml><?xml version="1.0" encoding="utf-8"?>
<a:theme xmlns:a="http://schemas.openxmlformats.org/drawingml/2006/main" name="Adjacency">
  <a:themeElements>
    <a:clrScheme name="Custom 23">
      <a:dk1>
        <a:srgbClr val="0B5EA9"/>
      </a:dk1>
      <a:lt1>
        <a:sysClr val="window" lastClr="FFFFFF"/>
      </a:lt1>
      <a:dk2>
        <a:srgbClr val="92D050"/>
      </a:dk2>
      <a:lt2>
        <a:srgbClr val="DBF5F9"/>
      </a:lt2>
      <a:accent1>
        <a:srgbClr val="05294A"/>
      </a:accent1>
      <a:accent2>
        <a:srgbClr val="009DD9"/>
      </a:accent2>
      <a:accent3>
        <a:srgbClr val="92D050"/>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4701</TotalTime>
  <Words>2419</Words>
  <Application>Microsoft Office PowerPoint</Application>
  <PresentationFormat>On-screen Show (4:3)</PresentationFormat>
  <Paragraphs>358</Paragraphs>
  <Slides>39</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39</vt:i4>
      </vt:variant>
    </vt:vector>
  </HeadingPairs>
  <TitlesOfParts>
    <vt:vector size="50" baseType="lpstr">
      <vt:lpstr>Aharoni</vt:lpstr>
      <vt:lpstr>Arial</vt:lpstr>
      <vt:lpstr>Avenir</vt:lpstr>
      <vt:lpstr>Avenir Next LT Pro Light</vt:lpstr>
      <vt:lpstr>Calibri</vt:lpstr>
      <vt:lpstr>Roboto</vt:lpstr>
      <vt:lpstr>Roboto Light</vt:lpstr>
      <vt:lpstr>Office Theme</vt:lpstr>
      <vt:lpstr>1_Office Theme</vt:lpstr>
      <vt:lpstr>Adjacency</vt:lpstr>
      <vt:lpstr>2_Office Theme</vt:lpstr>
      <vt:lpstr>We’ll be starting shortly...</vt:lpstr>
      <vt:lpstr>Regional Workforce Alliance Q1  Thursday, March 31, 2022 </vt:lpstr>
      <vt:lpstr>Welcome</vt:lpstr>
      <vt:lpstr>PowerPoint Presentation</vt:lpstr>
      <vt:lpstr>Agenda</vt:lpstr>
      <vt:lpstr>Meeting Objectives</vt:lpstr>
      <vt:lpstr>Mission Statement &amp; Goals for the Alliance</vt:lpstr>
      <vt:lpstr>PowerPoint Presentation</vt:lpstr>
      <vt:lpstr>Activities &amp; Initiatives</vt:lpstr>
      <vt:lpstr>EDA Good Jobs Challenge Grant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WE&amp;T Portfolio of Programs   2021 Updates</vt:lpstr>
      <vt:lpstr>PowerPoint Presentation</vt:lpstr>
      <vt:lpstr>CURRENT SOCALERN  WE&amp;T Sector Program Structure</vt:lpstr>
      <vt:lpstr>E-Contractor Program </vt:lpstr>
      <vt:lpstr>E-Contractor Training Program </vt:lpstr>
      <vt:lpstr>Program Updates </vt:lpstr>
      <vt:lpstr>Green Path Careers</vt:lpstr>
      <vt:lpstr>PowerPoint Presentation</vt:lpstr>
      <vt:lpstr>Program Updates </vt:lpstr>
      <vt:lpstr>ACES Pathway Program</vt:lpstr>
      <vt:lpstr>PowerPoint Presentation</vt:lpstr>
      <vt:lpstr>Program Updates </vt:lpstr>
      <vt:lpstr>SoCalREN 2024-2031  Business Plan  </vt:lpstr>
      <vt:lpstr>Workforce Education &amp; Training Summary</vt:lpstr>
      <vt:lpstr>WE&amp;T Program List and Proposed Budgets</vt:lpstr>
      <vt:lpstr>WE&amp;T Opportunity HUB</vt:lpstr>
      <vt:lpstr>WE&amp;T Agriculture</vt:lpstr>
      <vt:lpstr>Next Steps</vt:lpstr>
      <vt:lpstr>Closing Remarks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Rodgers, Becca</dc:creator>
  <cp:lastModifiedBy>Sheena Tran</cp:lastModifiedBy>
  <cp:revision>63</cp:revision>
  <cp:lastPrinted>2021-10-19T17:02:48Z</cp:lastPrinted>
  <dcterms:created xsi:type="dcterms:W3CDTF">2020-11-24T20:47:29Z</dcterms:created>
  <dcterms:modified xsi:type="dcterms:W3CDTF">2022-04-01T01:17:33Z</dcterms:modified>
</cp:coreProperties>
</file>