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81" r:id="rId2"/>
    <p:sldMasterId id="2147483691" r:id="rId3"/>
    <p:sldMasterId id="2147483703" r:id="rId4"/>
  </p:sldMasterIdLst>
  <p:notesMasterIdLst>
    <p:notesMasterId r:id="rId37"/>
  </p:notesMasterIdLst>
  <p:handoutMasterIdLst>
    <p:handoutMasterId r:id="rId38"/>
  </p:handoutMasterIdLst>
  <p:sldIdLst>
    <p:sldId id="741" r:id="rId5"/>
    <p:sldId id="258" r:id="rId6"/>
    <p:sldId id="742" r:id="rId7"/>
    <p:sldId id="743" r:id="rId8"/>
    <p:sldId id="744" r:id="rId9"/>
    <p:sldId id="745" r:id="rId10"/>
    <p:sldId id="746" r:id="rId11"/>
    <p:sldId id="747" r:id="rId12"/>
    <p:sldId id="749" r:id="rId13"/>
    <p:sldId id="751" r:id="rId14"/>
    <p:sldId id="756" r:id="rId15"/>
    <p:sldId id="757" r:id="rId16"/>
    <p:sldId id="733" r:id="rId17"/>
    <p:sldId id="696" r:id="rId18"/>
    <p:sldId id="273" r:id="rId19"/>
    <p:sldId id="351" r:id="rId20"/>
    <p:sldId id="385" r:id="rId21"/>
    <p:sldId id="275" r:id="rId22"/>
    <p:sldId id="380" r:id="rId23"/>
    <p:sldId id="359" r:id="rId24"/>
    <p:sldId id="282" r:id="rId25"/>
    <p:sldId id="305" r:id="rId26"/>
    <p:sldId id="379" r:id="rId27"/>
    <p:sldId id="281" r:id="rId28"/>
    <p:sldId id="758" r:id="rId29"/>
    <p:sldId id="262" r:id="rId30"/>
    <p:sldId id="263" r:id="rId31"/>
    <p:sldId id="264" r:id="rId32"/>
    <p:sldId id="265" r:id="rId33"/>
    <p:sldId id="266" r:id="rId34"/>
    <p:sldId id="753" r:id="rId35"/>
    <p:sldId id="75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E579DF-6474-404F-845E-314DCC63EF97}">
          <p14:sldIdLst>
            <p14:sldId id="741"/>
            <p14:sldId id="258"/>
            <p14:sldId id="742"/>
            <p14:sldId id="743"/>
            <p14:sldId id="744"/>
            <p14:sldId id="745"/>
            <p14:sldId id="746"/>
            <p14:sldId id="747"/>
            <p14:sldId id="749"/>
            <p14:sldId id="751"/>
            <p14:sldId id="756"/>
            <p14:sldId id="757"/>
            <p14:sldId id="733"/>
            <p14:sldId id="696"/>
            <p14:sldId id="273"/>
            <p14:sldId id="351"/>
            <p14:sldId id="385"/>
            <p14:sldId id="275"/>
            <p14:sldId id="380"/>
            <p14:sldId id="359"/>
            <p14:sldId id="282"/>
            <p14:sldId id="305"/>
            <p14:sldId id="379"/>
            <p14:sldId id="281"/>
            <p14:sldId id="758"/>
            <p14:sldId id="262"/>
            <p14:sldId id="263"/>
            <p14:sldId id="264"/>
            <p14:sldId id="265"/>
            <p14:sldId id="266"/>
            <p14:sldId id="753"/>
            <p14:sldId id="7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70"/>
    <a:srgbClr val="7ECBB6"/>
    <a:srgbClr val="14435D"/>
    <a:srgbClr val="A4BF60"/>
    <a:srgbClr val="C5DE92"/>
    <a:srgbClr val="8E4371"/>
    <a:srgbClr val="CA8EA3"/>
    <a:srgbClr val="F69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1E5E1-CBE4-4CB6-8F90-28F50F36B933}" v="1" dt="2022-03-30T16:34:12.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6" d="100"/>
          <a:sy n="96" d="100"/>
        </p:scale>
        <p:origin x="852" y="52"/>
      </p:cViewPr>
      <p:guideLst/>
    </p:cSldViewPr>
  </p:slideViewPr>
  <p:notesTextViewPr>
    <p:cViewPr>
      <p:scale>
        <a:sx n="1" d="1"/>
        <a:sy n="1" d="1"/>
      </p:scale>
      <p:origin x="0" y="0"/>
    </p:cViewPr>
  </p:notesTextViewPr>
  <p:sorterViewPr>
    <p:cViewPr>
      <p:scale>
        <a:sx n="100" d="100"/>
        <a:sy n="100" d="100"/>
      </p:scale>
      <p:origin x="0" y="-426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7BF45B-FE3A-4FBF-9981-F475785B88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D4D14D8-83DD-4E3D-801A-E7F0729CAC6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310B79-FF45-4792-863C-060E93364F71}" type="datetimeFigureOut">
              <a:rPr lang="en-US" smtClean="0"/>
              <a:t>7/27/2022</a:t>
            </a:fld>
            <a:endParaRPr lang="en-US" dirty="0"/>
          </a:p>
        </p:txBody>
      </p:sp>
      <p:sp>
        <p:nvSpPr>
          <p:cNvPr id="4" name="Footer Placeholder 3">
            <a:extLst>
              <a:ext uri="{FF2B5EF4-FFF2-40B4-BE49-F238E27FC236}">
                <a16:creationId xmlns:a16="http://schemas.microsoft.com/office/drawing/2014/main" id="{0E298D66-F842-4C8B-9500-DED4CFD79BD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777A1E8-F4AD-4C58-BBC4-7A628819B25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D52324-DC9F-491E-B617-7204D7056C71}" type="slidenum">
              <a:rPr lang="en-US" smtClean="0"/>
              <a:t>‹#›</a:t>
            </a:fld>
            <a:endParaRPr lang="en-US" dirty="0"/>
          </a:p>
        </p:txBody>
      </p:sp>
    </p:spTree>
    <p:extLst>
      <p:ext uri="{BB962C8B-B14F-4D97-AF65-F5344CB8AC3E}">
        <p14:creationId xmlns:p14="http://schemas.microsoft.com/office/powerpoint/2010/main" val="35982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3993C2-2107-4DA1-AC74-D48E81F884D9}" type="datetimeFigureOut">
              <a:rPr lang="en-US" smtClean="0"/>
              <a:t>7/27/2022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A97F68-F8A1-4055-925E-8AA48C7EFA87}" type="slidenum">
              <a:rPr lang="en-US" smtClean="0"/>
              <a:t>‹#›</a:t>
            </a:fld>
            <a:endParaRPr lang="en-US" dirty="0"/>
          </a:p>
        </p:txBody>
      </p:sp>
    </p:spTree>
    <p:extLst>
      <p:ext uri="{BB962C8B-B14F-4D97-AF65-F5344CB8AC3E}">
        <p14:creationId xmlns:p14="http://schemas.microsoft.com/office/powerpoint/2010/main" val="25963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the goal of this program is to help the transitioning aged youth into a career pathway in the growing energy efficiency sector and begin a thriving career. </a:t>
            </a:r>
          </a:p>
          <a:p>
            <a:r>
              <a:rPr lang="en-US" dirty="0"/>
              <a:t>We are targeting this classified population because we know they face more barriers when entering the work field in general and this program will help to eliminate some of those barriers. </a:t>
            </a:r>
          </a:p>
        </p:txBody>
      </p:sp>
    </p:spTree>
    <p:extLst>
      <p:ext uri="{BB962C8B-B14F-4D97-AF65-F5344CB8AC3E}">
        <p14:creationId xmlns:p14="http://schemas.microsoft.com/office/powerpoint/2010/main" val="404372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DWP develop contractor focus, no ACES no GPC </a:t>
            </a:r>
          </a:p>
        </p:txBody>
      </p:sp>
    </p:spTree>
    <p:extLst>
      <p:ext uri="{BB962C8B-B14F-4D97-AF65-F5344CB8AC3E}">
        <p14:creationId xmlns:p14="http://schemas.microsoft.com/office/powerpoint/2010/main" val="363419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mission of the program is to expose disadvantaged students to Architecture construction and engineering with an emphasis on Energy Efficiency. </a:t>
            </a:r>
          </a:p>
          <a:p>
            <a:r>
              <a:rPr lang="en-US" dirty="0"/>
              <a:t>Most of the current schools we work with are classified as Title I with most students receiving free or reduced lunch which means that it is predominantly low income community. </a:t>
            </a:r>
          </a:p>
        </p:txBody>
      </p:sp>
    </p:spTree>
    <p:extLst>
      <p:ext uri="{BB962C8B-B14F-4D97-AF65-F5344CB8AC3E}">
        <p14:creationId xmlns:p14="http://schemas.microsoft.com/office/powerpoint/2010/main" val="425405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e8c4128fa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2e8c4128fa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e8c4128fa_2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2e8c4128fa_2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AE75E7-34FD-C947-9C20-354DA9D4EAC3}"/>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A5E904E-5478-1844-B814-1341E704A89B}"/>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EC5589DA-EA74-9C43-B0F2-CE969C0F91C6}"/>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sp>
        <p:nvSpPr>
          <p:cNvPr id="2" name="Title 1"/>
          <p:cNvSpPr>
            <a:spLocks noGrp="1"/>
          </p:cNvSpPr>
          <p:nvPr>
            <p:ph type="ctrTitle"/>
          </p:nvPr>
        </p:nvSpPr>
        <p:spPr>
          <a:xfrm>
            <a:off x="579120" y="1828823"/>
            <a:ext cx="7936230" cy="1600178"/>
          </a:xfrm>
        </p:spPr>
        <p:txBody>
          <a:bodyPr anchor="b"/>
          <a:lstStyle>
            <a:lvl1pPr algn="r">
              <a:defRPr sz="4200" baseline="0">
                <a:solidFill>
                  <a:srgbClr val="C5DE92"/>
                </a:solidFill>
              </a:defRPr>
            </a:lvl1pPr>
          </a:lstStyle>
          <a:p>
            <a:r>
              <a:rPr lang="en-US" dirty="0"/>
              <a:t>Click to edit Master title style</a:t>
            </a:r>
          </a:p>
        </p:txBody>
      </p:sp>
      <p:sp>
        <p:nvSpPr>
          <p:cNvPr id="3" name="Subtitle 2"/>
          <p:cNvSpPr>
            <a:spLocks noGrp="1"/>
          </p:cNvSpPr>
          <p:nvPr>
            <p:ph type="subTitle" idx="1"/>
          </p:nvPr>
        </p:nvSpPr>
        <p:spPr>
          <a:xfrm>
            <a:off x="1657350" y="3727448"/>
            <a:ext cx="6858000" cy="92583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4" name="Picture 13" descr="A picture containing graphical user interface&#10;&#10;Description automatically generated">
            <a:extLst>
              <a:ext uri="{FF2B5EF4-FFF2-40B4-BE49-F238E27FC236}">
                <a16:creationId xmlns:a16="http://schemas.microsoft.com/office/drawing/2014/main" id="{921EDC24-1160-DE40-8F51-F8B583D1EF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pic>
        <p:nvPicPr>
          <p:cNvPr id="13" name="Picture 12">
            <a:extLst>
              <a:ext uri="{FF2B5EF4-FFF2-40B4-BE49-F238E27FC236}">
                <a16:creationId xmlns:a16="http://schemas.microsoft.com/office/drawing/2014/main" id="{C1A7D302-F150-3046-99BF-961D7D3E6C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828915" y="5589992"/>
            <a:ext cx="876135" cy="876135"/>
          </a:xfrm>
          <a:prstGeom prst="rect">
            <a:avLst/>
          </a:prstGeom>
        </p:spPr>
      </p:pic>
    </p:spTree>
    <p:extLst>
      <p:ext uri="{BB962C8B-B14F-4D97-AF65-F5344CB8AC3E}">
        <p14:creationId xmlns:p14="http://schemas.microsoft.com/office/powerpoint/2010/main" val="7692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Exhibits">
  <p:cSld name="Title and Two Exhibits">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8650" y="365128"/>
            <a:ext cx="8279400" cy="132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10"/>
          <p:cNvSpPr txBox="1">
            <a:spLocks noGrp="1"/>
          </p:cNvSpPr>
          <p:nvPr>
            <p:ph type="body" idx="1"/>
          </p:nvPr>
        </p:nvSpPr>
        <p:spPr>
          <a:xfrm>
            <a:off x="628650"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body" idx="2"/>
          </p:nvPr>
        </p:nvSpPr>
        <p:spPr>
          <a:xfrm>
            <a:off x="628650"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body" idx="3"/>
          </p:nvPr>
        </p:nvSpPr>
        <p:spPr>
          <a:xfrm>
            <a:off x="5023669" y="1946787"/>
            <a:ext cx="3884400" cy="279900"/>
          </a:xfrm>
          <a:prstGeom prst="rect">
            <a:avLst/>
          </a:prstGeom>
          <a:solidFill>
            <a:srgbClr val="14435D"/>
          </a:solidFill>
          <a:ln>
            <a:noFill/>
          </a:ln>
        </p:spPr>
        <p:txBody>
          <a:bodyPr spcFirstLastPara="1" wrap="square" lIns="91425" tIns="91425" rIns="91425" bIns="91425"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body" idx="4"/>
          </p:nvPr>
        </p:nvSpPr>
        <p:spPr>
          <a:xfrm>
            <a:off x="5023669" y="2389188"/>
            <a:ext cx="3884400" cy="3441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85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645920"/>
            <a:ext cx="7882127" cy="4815840"/>
          </a:xfrm>
          <a:prstGeom prst="rect">
            <a:avLst/>
          </a:prstGeo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6" name="Text Placeholder 5">
            <a:extLst>
              <a:ext uri="{FF2B5EF4-FFF2-40B4-BE49-F238E27FC236}">
                <a16:creationId xmlns:a16="http://schemas.microsoft.com/office/drawing/2014/main" id="{5BAEE2CF-17E0-3248-81AC-86C49C39A573}"/>
              </a:ext>
            </a:extLst>
          </p:cNvPr>
          <p:cNvSpPr>
            <a:spLocks noGrp="1"/>
          </p:cNvSpPr>
          <p:nvPr>
            <p:ph type="body" sz="quarter" idx="13"/>
          </p:nvPr>
        </p:nvSpPr>
        <p:spPr>
          <a:xfrm>
            <a:off x="731520" y="1096963"/>
            <a:ext cx="7921625" cy="477837"/>
          </a:xfrm>
          <a:prstGeom prst="rect">
            <a:avLst/>
          </a:prstGeom>
        </p:spPr>
        <p:txBody>
          <a:bodyPr/>
          <a:lstStyle>
            <a:lvl1pPr>
              <a:defRPr sz="2400" b="1">
                <a:solidFill>
                  <a:srgbClr val="8E4371"/>
                </a:solidFill>
              </a:defRPr>
            </a:lvl1pPr>
          </a:lstStyle>
          <a:p>
            <a:pPr lvl="0"/>
            <a:r>
              <a:rPr lang="en-US" dirty="0"/>
              <a:t>Click to edit Master text styles</a:t>
            </a:r>
          </a:p>
        </p:txBody>
      </p:sp>
    </p:spTree>
    <p:extLst>
      <p:ext uri="{BB962C8B-B14F-4D97-AF65-F5344CB8AC3E}">
        <p14:creationId xmlns:p14="http://schemas.microsoft.com/office/powerpoint/2010/main" val="240668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645920"/>
            <a:ext cx="7886700" cy="4419599"/>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5" name="Text Placeholder 5">
            <a:extLst>
              <a:ext uri="{FF2B5EF4-FFF2-40B4-BE49-F238E27FC236}">
                <a16:creationId xmlns:a16="http://schemas.microsoft.com/office/drawing/2014/main" id="{97C6792C-0191-8042-AB97-A6FA9568B105}"/>
              </a:ext>
            </a:extLst>
          </p:cNvPr>
          <p:cNvSpPr>
            <a:spLocks noGrp="1"/>
          </p:cNvSpPr>
          <p:nvPr>
            <p:ph type="body" sz="quarter" idx="13"/>
          </p:nvPr>
        </p:nvSpPr>
        <p:spPr>
          <a:xfrm>
            <a:off x="731520" y="1096963"/>
            <a:ext cx="7921625" cy="477837"/>
          </a:xfrm>
          <a:prstGeom prst="rect">
            <a:avLst/>
          </a:prstGeom>
        </p:spPr>
        <p:txBody>
          <a:bodyPr/>
          <a:lstStyle>
            <a:lvl1pPr>
              <a:defRPr sz="2400" b="1">
                <a:solidFill>
                  <a:srgbClr val="8E4371"/>
                </a:solidFill>
              </a:defRPr>
            </a:lvl1pPr>
          </a:lstStyle>
          <a:p>
            <a:pPr lvl="0"/>
            <a:r>
              <a:rPr lang="en-US" dirty="0"/>
              <a:t>Click to edit Master text styles</a:t>
            </a:r>
          </a:p>
        </p:txBody>
      </p:sp>
    </p:spTree>
    <p:extLst>
      <p:ext uri="{BB962C8B-B14F-4D97-AF65-F5344CB8AC3E}">
        <p14:creationId xmlns:p14="http://schemas.microsoft.com/office/powerpoint/2010/main" val="284885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543800" cy="1374775"/>
          </a:xfrm>
        </p:spPr>
        <p:txBody>
          <a:bodyPr anchor="b"/>
          <a:lstStyle>
            <a:lvl1pPr>
              <a:defRPr sz="4400" b="1">
                <a:ln>
                  <a:noFill/>
                </a:ln>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descr="about_la_county_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899160"/>
            <a:ext cx="266082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ayla\AppData\Local\Microsoft\Windows\Temporary Internet Files\Content.Outlook\3GDCQTGI\isd_logo_print_head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6780" y="6324600"/>
            <a:ext cx="548640" cy="3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6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B88B4-AD37-43AE-AC02-2BA730DB88B9}" type="datetime1">
              <a:rPr lang="en-US" smtClean="0"/>
              <a:t>7/27/2022</a:t>
            </a:fld>
            <a:endParaRPr lang="en-US" dirty="0"/>
          </a:p>
        </p:txBody>
      </p:sp>
      <p:sp>
        <p:nvSpPr>
          <p:cNvPr id="5" name="Footer Placeholder 4"/>
          <p:cNvSpPr>
            <a:spLocks noGrp="1"/>
          </p:cNvSpPr>
          <p:nvPr>
            <p:ph type="ftr" sz="quarter" idx="11"/>
          </p:nvPr>
        </p:nvSpPr>
        <p:spPr/>
        <p:txBody>
          <a:body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370571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normAutofit/>
          </a:bodyPr>
          <a:lstStyle>
            <a:lvl1pPr marL="0" indent="0">
              <a:buNone/>
              <a:defRPr sz="3200" b="1">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pic>
        <p:nvPicPr>
          <p:cNvPr id="7" name="Picture 2" descr="about_la_county_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2103120" cy="151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E26940-6AC7-4A07-81D5-D0E0A62DF901}" type="datetime1">
              <a:rPr lang="en-US" smtClean="0"/>
              <a:t>7/27/2022</a:t>
            </a:fld>
            <a:endParaRPr lang="en-US" dirty="0"/>
          </a:p>
        </p:txBody>
      </p:sp>
      <p:sp>
        <p:nvSpPr>
          <p:cNvPr id="6" name="Footer Placeholder 5"/>
          <p:cNvSpPr>
            <a:spLocks noGrp="1"/>
          </p:cNvSpPr>
          <p:nvPr>
            <p:ph type="ftr" sz="quarter" idx="11"/>
          </p:nvPr>
        </p:nvSpPr>
        <p:spPr/>
        <p:txBody>
          <a:bodyPr/>
          <a:lstStyle/>
          <a:p>
            <a:r>
              <a:rPr lang="en-US" dirty="0"/>
              <a:t>ISD: "Trusted Partner and Provider of Choice"</a:t>
            </a:r>
          </a:p>
        </p:txBody>
      </p:sp>
      <p:sp>
        <p:nvSpPr>
          <p:cNvPr id="7" name="Slide Number Placeholder 6"/>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322669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E42B8-A1EA-423A-89B6-1BA029AD2144}" type="datetime1">
              <a:rPr lang="en-US" smtClean="0"/>
              <a:t>7/27/2022</a:t>
            </a:fld>
            <a:endParaRPr lang="en-US" dirty="0"/>
          </a:p>
        </p:txBody>
      </p:sp>
      <p:sp>
        <p:nvSpPr>
          <p:cNvPr id="8" name="Footer Placeholder 7"/>
          <p:cNvSpPr>
            <a:spLocks noGrp="1"/>
          </p:cNvSpPr>
          <p:nvPr>
            <p:ph type="ftr" sz="quarter" idx="11"/>
          </p:nvPr>
        </p:nvSpPr>
        <p:spPr/>
        <p:txBody>
          <a:bodyPr/>
          <a:lstStyle/>
          <a:p>
            <a:r>
              <a:rPr lang="en-US" dirty="0"/>
              <a:t>ISD: "Trusted Partner and Provider of Choice"</a:t>
            </a:r>
          </a:p>
        </p:txBody>
      </p:sp>
      <p:sp>
        <p:nvSpPr>
          <p:cNvPr id="9" name="Slide Number Placeholder 8"/>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185855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FE12A-2F2E-470B-AD6E-935588EE4C8C}" type="datetime1">
              <a:rPr lang="en-US" smtClean="0"/>
              <a:t>7/27/2022</a:t>
            </a:fld>
            <a:endParaRPr lang="en-US" dirty="0"/>
          </a:p>
        </p:txBody>
      </p:sp>
      <p:sp>
        <p:nvSpPr>
          <p:cNvPr id="4" name="Footer Placeholder 3"/>
          <p:cNvSpPr>
            <a:spLocks noGrp="1"/>
          </p:cNvSpPr>
          <p:nvPr>
            <p:ph type="ftr" sz="quarter" idx="11"/>
          </p:nvPr>
        </p:nvSpPr>
        <p:spPr/>
        <p:txBody>
          <a:bodyPr/>
          <a:lstStyle/>
          <a:p>
            <a:r>
              <a:rPr lang="en-US" dirty="0"/>
              <a:t>ISD: "Trusted Partner and Provider of Choice"</a:t>
            </a:r>
          </a:p>
        </p:txBody>
      </p:sp>
      <p:sp>
        <p:nvSpPr>
          <p:cNvPr id="5" name="Slide Number Placeholder 4"/>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4039335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B4F25-3AEB-4406-8506-9CECF734ABF0}" type="datetime1">
              <a:rPr lang="en-US" smtClean="0"/>
              <a:t>7/27/2022</a:t>
            </a:fld>
            <a:endParaRPr lang="en-US" dirty="0"/>
          </a:p>
        </p:txBody>
      </p:sp>
      <p:sp>
        <p:nvSpPr>
          <p:cNvPr id="3" name="Footer Placeholder 2"/>
          <p:cNvSpPr>
            <a:spLocks noGrp="1"/>
          </p:cNvSpPr>
          <p:nvPr>
            <p:ph type="ftr" sz="quarter" idx="11"/>
          </p:nvPr>
        </p:nvSpPr>
        <p:spPr/>
        <p:txBody>
          <a:bodyPr/>
          <a:lstStyle/>
          <a:p>
            <a:r>
              <a:rPr lang="en-US" dirty="0"/>
              <a:t>ISD: "Trusted Partner and Provider of Choice"</a:t>
            </a:r>
          </a:p>
        </p:txBody>
      </p:sp>
      <p:sp>
        <p:nvSpPr>
          <p:cNvPr id="4" name="Slide Number Placeholder 3"/>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83021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DEA75FBF-1EEF-7146-9C37-A8C40CC163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115175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11249A9-71DA-4F9B-956F-B4CCE973395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506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accent3">
                    <a:lumMod val="50000"/>
                  </a:schemeClr>
                </a:solidFill>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1260173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BE9A6-E1F5-4828-8D88-D1E307EAA431}" type="datetime1">
              <a:rPr lang="en-US" smtClean="0"/>
              <a:t>7/27/2022</a:t>
            </a:fld>
            <a:endParaRPr lang="en-US" dirty="0"/>
          </a:p>
        </p:txBody>
      </p:sp>
      <p:sp>
        <p:nvSpPr>
          <p:cNvPr id="5" name="Footer Placeholder 4"/>
          <p:cNvSpPr>
            <a:spLocks noGrp="1"/>
          </p:cNvSpPr>
          <p:nvPr>
            <p:ph type="ftr" sz="quarter" idx="11"/>
          </p:nvPr>
        </p:nvSpPr>
        <p:spPr/>
        <p:txBody>
          <a:body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49666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a:lvl1pPr>
          </a:lstStyle>
          <a:p>
            <a:fld id="{3957E00E-62A4-4C9B-8E11-6CF48F329CD0}" type="datetime1">
              <a:rPr lang="en-US" smtClean="0"/>
              <a:t>7/27/2022</a:t>
            </a:fld>
            <a:endParaRPr lang="en-US" dirty="0"/>
          </a:p>
        </p:txBody>
      </p:sp>
      <p:sp>
        <p:nvSpPr>
          <p:cNvPr id="5" name="Footer Placeholder 4"/>
          <p:cNvSpPr>
            <a:spLocks noGrp="1"/>
          </p:cNvSpPr>
          <p:nvPr>
            <p:ph type="ftr" sz="quarter" idx="11"/>
          </p:nvPr>
        </p:nvSpPr>
        <p:spPr/>
        <p:txBody>
          <a:bodyPr/>
          <a:lstStyle>
            <a:lvl1pPr>
              <a:defRPr b="0"/>
            </a:lvl1p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5712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56"/>
          <p:cNvSpPr/>
          <p:nvPr/>
        </p:nvSpPr>
        <p:spPr>
          <a:xfrm>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0"/>
                </a:srgbClr>
              </a:gs>
              <a:gs pos="100000">
                <a:srgbClr val="FFFFFF">
                  <a:alpha val="24313"/>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6"/>
          <p:cNvSpPr txBox="1">
            <a:spLocks noGrp="1"/>
          </p:cNvSpPr>
          <p:nvPr>
            <p:ph type="ctrTitle"/>
          </p:nvPr>
        </p:nvSpPr>
        <p:spPr>
          <a:xfrm>
            <a:off x="973025" y="2372867"/>
            <a:ext cx="5997600" cy="164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None/>
              <a:defRPr sz="8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56"/>
          <p:cNvSpPr txBox="1">
            <a:spLocks noGrp="1"/>
          </p:cNvSpPr>
          <p:nvPr>
            <p:ph type="subTitle" idx="1"/>
          </p:nvPr>
        </p:nvSpPr>
        <p:spPr>
          <a:xfrm>
            <a:off x="973025" y="4017967"/>
            <a:ext cx="5997600" cy="46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9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329748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59"/>
          <p:cNvSpPr txBox="1">
            <a:spLocks noGrp="1"/>
          </p:cNvSpPr>
          <p:nvPr>
            <p:ph type="title"/>
          </p:nvPr>
        </p:nvSpPr>
        <p:spPr>
          <a:xfrm>
            <a:off x="3569575" y="2120600"/>
            <a:ext cx="4252500" cy="2644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598999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60"/>
          <p:cNvSpPr txBox="1">
            <a:spLocks noGrp="1"/>
          </p:cNvSpPr>
          <p:nvPr>
            <p:ph type="title"/>
          </p:nvPr>
        </p:nvSpPr>
        <p:spPr>
          <a:xfrm>
            <a:off x="1256350" y="2334767"/>
            <a:ext cx="2846400" cy="219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000"/>
            </a:lvl1pPr>
            <a:lvl2pPr lvl="1" algn="l">
              <a:lnSpc>
                <a:spcPct val="100000"/>
              </a:lnSpc>
              <a:spcBef>
                <a:spcPts val="0"/>
              </a:spcBef>
              <a:spcAft>
                <a:spcPts val="0"/>
              </a:spcAft>
              <a:buSzPts val="2800"/>
              <a:buNone/>
              <a:defRPr sz="3600">
                <a:latin typeface="Catamaran Thin"/>
                <a:ea typeface="Catamaran Thin"/>
                <a:cs typeface="Catamaran Thin"/>
                <a:sym typeface="Catamaran Thin"/>
              </a:defRPr>
            </a:lvl2pPr>
            <a:lvl3pPr lvl="2" algn="l">
              <a:lnSpc>
                <a:spcPct val="100000"/>
              </a:lnSpc>
              <a:spcBef>
                <a:spcPts val="0"/>
              </a:spcBef>
              <a:spcAft>
                <a:spcPts val="0"/>
              </a:spcAft>
              <a:buSzPts val="2800"/>
              <a:buNone/>
              <a:defRPr sz="3600">
                <a:latin typeface="Catamaran Thin"/>
                <a:ea typeface="Catamaran Thin"/>
                <a:cs typeface="Catamaran Thin"/>
                <a:sym typeface="Catamaran Thin"/>
              </a:defRPr>
            </a:lvl3pPr>
            <a:lvl4pPr lvl="3" algn="l">
              <a:lnSpc>
                <a:spcPct val="100000"/>
              </a:lnSpc>
              <a:spcBef>
                <a:spcPts val="0"/>
              </a:spcBef>
              <a:spcAft>
                <a:spcPts val="0"/>
              </a:spcAft>
              <a:buSzPts val="2800"/>
              <a:buNone/>
              <a:defRPr sz="3600">
                <a:latin typeface="Catamaran Thin"/>
                <a:ea typeface="Catamaran Thin"/>
                <a:cs typeface="Catamaran Thin"/>
                <a:sym typeface="Catamaran Thin"/>
              </a:defRPr>
            </a:lvl4pPr>
            <a:lvl5pPr lvl="4" algn="l">
              <a:lnSpc>
                <a:spcPct val="100000"/>
              </a:lnSpc>
              <a:spcBef>
                <a:spcPts val="0"/>
              </a:spcBef>
              <a:spcAft>
                <a:spcPts val="0"/>
              </a:spcAft>
              <a:buSzPts val="2800"/>
              <a:buNone/>
              <a:defRPr sz="3600">
                <a:latin typeface="Catamaran Thin"/>
                <a:ea typeface="Catamaran Thin"/>
                <a:cs typeface="Catamaran Thin"/>
                <a:sym typeface="Catamaran Thin"/>
              </a:defRPr>
            </a:lvl5pPr>
            <a:lvl6pPr lvl="5" algn="l">
              <a:lnSpc>
                <a:spcPct val="100000"/>
              </a:lnSpc>
              <a:spcBef>
                <a:spcPts val="0"/>
              </a:spcBef>
              <a:spcAft>
                <a:spcPts val="0"/>
              </a:spcAft>
              <a:buSzPts val="2800"/>
              <a:buNone/>
              <a:defRPr sz="3600">
                <a:latin typeface="Catamaran Thin"/>
                <a:ea typeface="Catamaran Thin"/>
                <a:cs typeface="Catamaran Thin"/>
                <a:sym typeface="Catamaran Thin"/>
              </a:defRPr>
            </a:lvl6pPr>
            <a:lvl7pPr lvl="6" algn="l">
              <a:lnSpc>
                <a:spcPct val="100000"/>
              </a:lnSpc>
              <a:spcBef>
                <a:spcPts val="0"/>
              </a:spcBef>
              <a:spcAft>
                <a:spcPts val="0"/>
              </a:spcAft>
              <a:buSzPts val="2800"/>
              <a:buNone/>
              <a:defRPr sz="3600">
                <a:latin typeface="Catamaran Thin"/>
                <a:ea typeface="Catamaran Thin"/>
                <a:cs typeface="Catamaran Thin"/>
                <a:sym typeface="Catamaran Thin"/>
              </a:defRPr>
            </a:lvl7pPr>
            <a:lvl8pPr lvl="7" algn="l">
              <a:lnSpc>
                <a:spcPct val="100000"/>
              </a:lnSpc>
              <a:spcBef>
                <a:spcPts val="0"/>
              </a:spcBef>
              <a:spcAft>
                <a:spcPts val="0"/>
              </a:spcAft>
              <a:buSzPts val="2800"/>
              <a:buNone/>
              <a:defRPr sz="3600">
                <a:latin typeface="Catamaran Thin"/>
                <a:ea typeface="Catamaran Thin"/>
                <a:cs typeface="Catamaran Thin"/>
                <a:sym typeface="Catamaran Thin"/>
              </a:defRPr>
            </a:lvl8pPr>
            <a:lvl9pPr lvl="8" algn="l">
              <a:lnSpc>
                <a:spcPct val="100000"/>
              </a:lnSpc>
              <a:spcBef>
                <a:spcPts val="0"/>
              </a:spcBef>
              <a:spcAft>
                <a:spcPts val="0"/>
              </a:spcAft>
              <a:buSzPts val="2800"/>
              <a:buNone/>
              <a:defRPr sz="3600">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3385209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61"/>
          <p:cNvSpPr/>
          <p:nvPr/>
        </p:nvSpPr>
        <p:spPr>
          <a:xfrm>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431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1" name="Google Shape;41;p61"/>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61"/>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97898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7"/>
        <p:cNvGrpSpPr/>
        <p:nvPr/>
      </p:nvGrpSpPr>
      <p:grpSpPr>
        <a:xfrm>
          <a:off x="0" y="0"/>
          <a:ext cx="0" cy="0"/>
          <a:chOff x="0" y="0"/>
          <a:chExt cx="0" cy="0"/>
        </a:xfrm>
      </p:grpSpPr>
      <p:sp>
        <p:nvSpPr>
          <p:cNvPr id="48" name="Google Shape;48;p74"/>
          <p:cNvSpPr/>
          <p:nvPr/>
        </p:nvSpPr>
        <p:spPr>
          <a:xfrm>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0"/>
                </a:srgbClr>
              </a:gs>
              <a:gs pos="100000">
                <a:srgbClr val="FFFFFF">
                  <a:alpha val="24313"/>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4"/>
          <p:cNvSpPr/>
          <p:nvPr/>
        </p:nvSpPr>
        <p:spPr>
          <a:xfrm>
            <a:off x="7024675" y="-167"/>
            <a:ext cx="21192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4"/>
          <p:cNvSpPr txBox="1">
            <a:spLocks noGrp="1"/>
          </p:cNvSpPr>
          <p:nvPr>
            <p:ph type="ctrTitle"/>
          </p:nvPr>
        </p:nvSpPr>
        <p:spPr>
          <a:xfrm>
            <a:off x="716675" y="3043800"/>
            <a:ext cx="5982900" cy="77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46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1" name="Google Shape;51;p74"/>
          <p:cNvSpPr txBox="1">
            <a:spLocks noGrp="1"/>
          </p:cNvSpPr>
          <p:nvPr>
            <p:ph type="title" idx="2"/>
          </p:nvPr>
        </p:nvSpPr>
        <p:spPr>
          <a:xfrm>
            <a:off x="7383325" y="5364300"/>
            <a:ext cx="1044000" cy="770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6000"/>
            </a:lvl1pPr>
            <a:lvl2pPr lvl="1"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197417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2"/>
        <p:cNvGrpSpPr/>
        <p:nvPr/>
      </p:nvGrpSpPr>
      <p:grpSpPr>
        <a:xfrm>
          <a:off x="0" y="0"/>
          <a:ext cx="0" cy="0"/>
          <a:chOff x="0" y="0"/>
          <a:chExt cx="0" cy="0"/>
        </a:xfrm>
      </p:grpSpPr>
      <p:sp>
        <p:nvSpPr>
          <p:cNvPr id="53" name="Google Shape;53;p75"/>
          <p:cNvSpPr/>
          <p:nvPr/>
        </p:nvSpPr>
        <p:spPr>
          <a:xfrm>
            <a:off x="-35175" y="0"/>
            <a:ext cx="9210209" cy="6940563"/>
          </a:xfrm>
          <a:custGeom>
            <a:avLst/>
            <a:gdLst/>
            <a:ahLst/>
            <a:cxnLst/>
            <a:rect l="l" t="t" r="r" b="b"/>
            <a:pathLst>
              <a:path w="285212" h="161196" extrusionOk="0">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4313"/>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75"/>
          <p:cNvSpPr txBox="1">
            <a:spLocks noGrp="1"/>
          </p:cNvSpPr>
          <p:nvPr>
            <p:ph type="ctrTitle"/>
          </p:nvPr>
        </p:nvSpPr>
        <p:spPr>
          <a:xfrm>
            <a:off x="716675" y="520567"/>
            <a:ext cx="7710600" cy="65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400"/>
              <a:buNone/>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55" name="Google Shape;55;p75"/>
          <p:cNvSpPr txBox="1">
            <a:spLocks noGrp="1"/>
          </p:cNvSpPr>
          <p:nvPr>
            <p:ph type="body" idx="1"/>
          </p:nvPr>
        </p:nvSpPr>
        <p:spPr>
          <a:xfrm>
            <a:off x="716675" y="1776100"/>
            <a:ext cx="7710600" cy="4358400"/>
          </a:xfrm>
          <a:prstGeom prst="rect">
            <a:avLst/>
          </a:prstGeom>
          <a:noFill/>
          <a:ln>
            <a:noFill/>
          </a:ln>
        </p:spPr>
        <p:txBody>
          <a:bodyPr spcFirstLastPara="1" wrap="square" lIns="91425" tIns="91425" rIns="91425" bIns="91425" anchor="ctr" anchorCtr="0">
            <a:noAutofit/>
          </a:bodyPr>
          <a:lstStyle>
            <a:lvl1pPr marL="457200" lvl="0" indent="-304800" algn="l">
              <a:lnSpc>
                <a:spcPct val="100000"/>
              </a:lnSpc>
              <a:spcBef>
                <a:spcPts val="0"/>
              </a:spcBef>
              <a:spcAft>
                <a:spcPts val="0"/>
              </a:spcAft>
              <a:buSzPts val="1200"/>
              <a:buFont typeface="Livvic"/>
              <a:buAutoNum type="arabicPeriod"/>
              <a:defRPr sz="1200"/>
            </a:lvl1pPr>
            <a:lvl2pPr marL="914400" lvl="1" indent="-304800" algn="l">
              <a:lnSpc>
                <a:spcPct val="115000"/>
              </a:lnSpc>
              <a:spcBef>
                <a:spcPts val="1600"/>
              </a:spcBef>
              <a:spcAft>
                <a:spcPts val="0"/>
              </a:spcAft>
              <a:buSzPts val="1200"/>
              <a:buAutoNum type="alphaLcPeriod"/>
              <a:defRPr/>
            </a:lvl2pPr>
            <a:lvl3pPr marL="1371600" lvl="2" indent="-304800" algn="l">
              <a:lnSpc>
                <a:spcPct val="115000"/>
              </a:lnSpc>
              <a:spcBef>
                <a:spcPts val="1600"/>
              </a:spcBef>
              <a:spcAft>
                <a:spcPts val="0"/>
              </a:spcAft>
              <a:buSzPts val="1200"/>
              <a:buAutoNum type="romanLcPeriod"/>
              <a:defRPr/>
            </a:lvl3pPr>
            <a:lvl4pPr marL="1828800" lvl="3" indent="-304800" algn="l">
              <a:lnSpc>
                <a:spcPct val="115000"/>
              </a:lnSpc>
              <a:spcBef>
                <a:spcPts val="1600"/>
              </a:spcBef>
              <a:spcAft>
                <a:spcPts val="0"/>
              </a:spcAft>
              <a:buSzPts val="1200"/>
              <a:buAutoNum type="arabicPeriod"/>
              <a:defRPr/>
            </a:lvl4pPr>
            <a:lvl5pPr marL="2286000" lvl="4" indent="-304800" algn="l">
              <a:lnSpc>
                <a:spcPct val="115000"/>
              </a:lnSpc>
              <a:spcBef>
                <a:spcPts val="1600"/>
              </a:spcBef>
              <a:spcAft>
                <a:spcPts val="0"/>
              </a:spcAft>
              <a:buSzPts val="1200"/>
              <a:buAutoNum type="alphaLcPeriod"/>
              <a:defRPr/>
            </a:lvl5pPr>
            <a:lvl6pPr marL="2743200" lvl="5" indent="-304800" algn="l">
              <a:lnSpc>
                <a:spcPct val="115000"/>
              </a:lnSpc>
              <a:spcBef>
                <a:spcPts val="1600"/>
              </a:spcBef>
              <a:spcAft>
                <a:spcPts val="0"/>
              </a:spcAft>
              <a:buSzPts val="1200"/>
              <a:buAutoNum type="romanLcPeriod"/>
              <a:defRPr/>
            </a:lvl6pPr>
            <a:lvl7pPr marL="3200400" lvl="6" indent="-304800" algn="l">
              <a:lnSpc>
                <a:spcPct val="115000"/>
              </a:lnSpc>
              <a:spcBef>
                <a:spcPts val="1600"/>
              </a:spcBef>
              <a:spcAft>
                <a:spcPts val="0"/>
              </a:spcAft>
              <a:buSzPts val="1200"/>
              <a:buAutoNum type="arabicPeriod"/>
              <a:defRPr/>
            </a:lvl7pPr>
            <a:lvl8pPr marL="3657600" lvl="7" indent="-304800" algn="l">
              <a:lnSpc>
                <a:spcPct val="115000"/>
              </a:lnSpc>
              <a:spcBef>
                <a:spcPts val="1600"/>
              </a:spcBef>
              <a:spcAft>
                <a:spcPts val="0"/>
              </a:spcAft>
              <a:buSzPts val="1200"/>
              <a:buAutoNum type="alphaLcPeriod"/>
              <a:defRPr/>
            </a:lvl8pPr>
            <a:lvl9pPr marL="4114800" lvl="8" indent="-304800" algn="l">
              <a:lnSpc>
                <a:spcPct val="115000"/>
              </a:lnSpc>
              <a:spcBef>
                <a:spcPts val="1600"/>
              </a:spcBef>
              <a:spcAft>
                <a:spcPts val="1600"/>
              </a:spcAft>
              <a:buSzPts val="1200"/>
              <a:buAutoNum type="romanLcPeriod"/>
              <a:defRPr/>
            </a:lvl9pPr>
          </a:lstStyle>
          <a:p>
            <a:endParaRPr/>
          </a:p>
        </p:txBody>
      </p:sp>
    </p:spTree>
    <p:extLst>
      <p:ext uri="{BB962C8B-B14F-4D97-AF65-F5344CB8AC3E}">
        <p14:creationId xmlns:p14="http://schemas.microsoft.com/office/powerpoint/2010/main" val="181018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280160"/>
            <a:ext cx="7882127" cy="4815840"/>
          </a:xfr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3060537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76"/>
          <p:cNvSpPr txBox="1">
            <a:spLocks noGrp="1"/>
          </p:cNvSpPr>
          <p:nvPr>
            <p:ph type="ctrTitle"/>
          </p:nvPr>
        </p:nvSpPr>
        <p:spPr>
          <a:xfrm>
            <a:off x="5045070" y="520567"/>
            <a:ext cx="3481200" cy="65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4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58" name="Google Shape;58;p76"/>
          <p:cNvSpPr/>
          <p:nvPr/>
        </p:nvSpPr>
        <p:spPr>
          <a:xfrm rot="10800000" flipH="1">
            <a:off x="-33100" y="-41283"/>
            <a:ext cx="9210209" cy="6940563"/>
          </a:xfrm>
          <a:custGeom>
            <a:avLst/>
            <a:gdLst/>
            <a:ahLst/>
            <a:cxnLst/>
            <a:rect l="l" t="t" r="r" b="b"/>
            <a:pathLst>
              <a:path w="285212" h="161196" extrusionOk="0">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4313"/>
                </a:srgbClr>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1078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03">
  <p:cSld name="Title and Two Columns 03">
    <p:spTree>
      <p:nvGrpSpPr>
        <p:cNvPr id="1" name="Shape 59"/>
        <p:cNvGrpSpPr/>
        <p:nvPr/>
      </p:nvGrpSpPr>
      <p:grpSpPr>
        <a:xfrm>
          <a:off x="0" y="0"/>
          <a:ext cx="0" cy="0"/>
          <a:chOff x="0" y="0"/>
          <a:chExt cx="0" cy="0"/>
        </a:xfrm>
      </p:grpSpPr>
      <p:sp>
        <p:nvSpPr>
          <p:cNvPr id="60" name="Google Shape;60;p77"/>
          <p:cNvSpPr/>
          <p:nvPr/>
        </p:nvSpPr>
        <p:spPr>
          <a:xfrm flipH="1">
            <a:off x="-35175" y="0"/>
            <a:ext cx="9210209" cy="6940563"/>
          </a:xfrm>
          <a:custGeom>
            <a:avLst/>
            <a:gdLst/>
            <a:ahLst/>
            <a:cxnLst/>
            <a:rect l="l" t="t" r="r" b="b"/>
            <a:pathLst>
              <a:path w="285212" h="161196" extrusionOk="0">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24705"/>
                </a:srgbClr>
              </a:gs>
              <a:gs pos="100000">
                <a:srgbClr val="FFFFFF">
                  <a:alpha val="0"/>
                </a:srgbClr>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77"/>
          <p:cNvSpPr txBox="1">
            <a:spLocks noGrp="1"/>
          </p:cNvSpPr>
          <p:nvPr>
            <p:ph type="ctrTitle"/>
          </p:nvPr>
        </p:nvSpPr>
        <p:spPr>
          <a:xfrm>
            <a:off x="5045070" y="520567"/>
            <a:ext cx="3481200" cy="65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4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62" name="Google Shape;62;p77"/>
          <p:cNvSpPr txBox="1"/>
          <p:nvPr/>
        </p:nvSpPr>
        <p:spPr>
          <a:xfrm>
            <a:off x="2798925" y="1426900"/>
            <a:ext cx="1601400" cy="36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100"/>
              <a:buFont typeface="Arial"/>
              <a:buNone/>
            </a:pPr>
            <a:r>
              <a:rPr lang="en" sz="2000" b="0" i="0" u="none" strike="noStrike" cap="none">
                <a:solidFill>
                  <a:schemeClr val="lt1"/>
                </a:solidFill>
                <a:latin typeface="Pathway Gothic One"/>
                <a:ea typeface="Pathway Gothic One"/>
                <a:cs typeface="Pathway Gothic One"/>
                <a:sym typeface="Pathway Gothic One"/>
              </a:rPr>
              <a:t>JANE BLOGGS</a:t>
            </a:r>
            <a:endParaRPr sz="2000" b="0" i="0" u="none" strike="noStrike" cap="none">
              <a:solidFill>
                <a:schemeClr val="lt1"/>
              </a:solidFill>
              <a:latin typeface="PT Sans"/>
              <a:ea typeface="PT Sans"/>
              <a:cs typeface="PT Sans"/>
              <a:sym typeface="PT Sans"/>
            </a:endParaRPr>
          </a:p>
        </p:txBody>
      </p:sp>
      <p:sp>
        <p:nvSpPr>
          <p:cNvPr id="63" name="Google Shape;63;p77"/>
          <p:cNvSpPr txBox="1">
            <a:spLocks noGrp="1"/>
          </p:cNvSpPr>
          <p:nvPr>
            <p:ph type="title" idx="2"/>
          </p:nvPr>
        </p:nvSpPr>
        <p:spPr>
          <a:xfrm>
            <a:off x="2852450" y="1376767"/>
            <a:ext cx="1431000" cy="46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a:solidFill>
                  <a:schemeClr val="lt1"/>
                </a:solidFill>
              </a:defRPr>
            </a:lvl1pPr>
            <a:lvl2pPr lvl="1" algn="l">
              <a:lnSpc>
                <a:spcPct val="100000"/>
              </a:lnSpc>
              <a:spcBef>
                <a:spcPts val="0"/>
              </a:spcBef>
              <a:spcAft>
                <a:spcPts val="0"/>
              </a:spcAft>
              <a:buSzPts val="2000"/>
              <a:buNone/>
              <a:defRPr sz="2000">
                <a:latin typeface="PT Sans"/>
                <a:ea typeface="PT Sans"/>
                <a:cs typeface="PT Sans"/>
                <a:sym typeface="PT Sans"/>
              </a:defRPr>
            </a:lvl2pPr>
            <a:lvl3pPr lvl="2" algn="l">
              <a:lnSpc>
                <a:spcPct val="100000"/>
              </a:lnSpc>
              <a:spcBef>
                <a:spcPts val="0"/>
              </a:spcBef>
              <a:spcAft>
                <a:spcPts val="0"/>
              </a:spcAft>
              <a:buSzPts val="2000"/>
              <a:buNone/>
              <a:defRPr sz="2000">
                <a:latin typeface="PT Sans"/>
                <a:ea typeface="PT Sans"/>
                <a:cs typeface="PT Sans"/>
                <a:sym typeface="PT Sans"/>
              </a:defRPr>
            </a:lvl3pPr>
            <a:lvl4pPr lvl="3" algn="l">
              <a:lnSpc>
                <a:spcPct val="100000"/>
              </a:lnSpc>
              <a:spcBef>
                <a:spcPts val="0"/>
              </a:spcBef>
              <a:spcAft>
                <a:spcPts val="0"/>
              </a:spcAft>
              <a:buSzPts val="2000"/>
              <a:buNone/>
              <a:defRPr sz="2000">
                <a:latin typeface="PT Sans"/>
                <a:ea typeface="PT Sans"/>
                <a:cs typeface="PT Sans"/>
                <a:sym typeface="PT Sans"/>
              </a:defRPr>
            </a:lvl4pPr>
            <a:lvl5pPr lvl="4" algn="l">
              <a:lnSpc>
                <a:spcPct val="100000"/>
              </a:lnSpc>
              <a:spcBef>
                <a:spcPts val="0"/>
              </a:spcBef>
              <a:spcAft>
                <a:spcPts val="0"/>
              </a:spcAft>
              <a:buSzPts val="2000"/>
              <a:buNone/>
              <a:defRPr sz="2000">
                <a:latin typeface="PT Sans"/>
                <a:ea typeface="PT Sans"/>
                <a:cs typeface="PT Sans"/>
                <a:sym typeface="PT Sans"/>
              </a:defRPr>
            </a:lvl5pPr>
            <a:lvl6pPr lvl="5" algn="l">
              <a:lnSpc>
                <a:spcPct val="100000"/>
              </a:lnSpc>
              <a:spcBef>
                <a:spcPts val="0"/>
              </a:spcBef>
              <a:spcAft>
                <a:spcPts val="0"/>
              </a:spcAft>
              <a:buSzPts val="2000"/>
              <a:buNone/>
              <a:defRPr sz="2000">
                <a:latin typeface="PT Sans"/>
                <a:ea typeface="PT Sans"/>
                <a:cs typeface="PT Sans"/>
                <a:sym typeface="PT Sans"/>
              </a:defRPr>
            </a:lvl6pPr>
            <a:lvl7pPr lvl="6" algn="l">
              <a:lnSpc>
                <a:spcPct val="100000"/>
              </a:lnSpc>
              <a:spcBef>
                <a:spcPts val="0"/>
              </a:spcBef>
              <a:spcAft>
                <a:spcPts val="0"/>
              </a:spcAft>
              <a:buSzPts val="2000"/>
              <a:buNone/>
              <a:defRPr sz="2000">
                <a:latin typeface="PT Sans"/>
                <a:ea typeface="PT Sans"/>
                <a:cs typeface="PT Sans"/>
                <a:sym typeface="PT Sans"/>
              </a:defRPr>
            </a:lvl7pPr>
            <a:lvl8pPr lvl="7" algn="l">
              <a:lnSpc>
                <a:spcPct val="100000"/>
              </a:lnSpc>
              <a:spcBef>
                <a:spcPts val="0"/>
              </a:spcBef>
              <a:spcAft>
                <a:spcPts val="0"/>
              </a:spcAft>
              <a:buSzPts val="2000"/>
              <a:buNone/>
              <a:defRPr sz="2000">
                <a:latin typeface="PT Sans"/>
                <a:ea typeface="PT Sans"/>
                <a:cs typeface="PT Sans"/>
                <a:sym typeface="PT Sans"/>
              </a:defRPr>
            </a:lvl8pPr>
            <a:lvl9pPr lvl="8" algn="l">
              <a:lnSpc>
                <a:spcPct val="100000"/>
              </a:lnSpc>
              <a:spcBef>
                <a:spcPts val="0"/>
              </a:spcBef>
              <a:spcAft>
                <a:spcPts val="0"/>
              </a:spcAft>
              <a:buSzPts val="2000"/>
              <a:buNone/>
              <a:defRPr sz="2000">
                <a:latin typeface="PT Sans"/>
                <a:ea typeface="PT Sans"/>
                <a:cs typeface="PT Sans"/>
                <a:sym typeface="PT Sans"/>
              </a:defRPr>
            </a:lvl9pPr>
          </a:lstStyle>
          <a:p>
            <a:endParaRPr/>
          </a:p>
        </p:txBody>
      </p:sp>
      <p:sp>
        <p:nvSpPr>
          <p:cNvPr id="64" name="Google Shape;64;p77"/>
          <p:cNvSpPr txBox="1">
            <a:spLocks noGrp="1"/>
          </p:cNvSpPr>
          <p:nvPr>
            <p:ph type="subTitle" idx="1"/>
          </p:nvPr>
        </p:nvSpPr>
        <p:spPr>
          <a:xfrm>
            <a:off x="2852400" y="1846233"/>
            <a:ext cx="1431000" cy="9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65" name="Google Shape;65;p77"/>
          <p:cNvSpPr txBox="1">
            <a:spLocks noGrp="1"/>
          </p:cNvSpPr>
          <p:nvPr>
            <p:ph type="title" idx="3"/>
          </p:nvPr>
        </p:nvSpPr>
        <p:spPr>
          <a:xfrm>
            <a:off x="6274300" y="4634500"/>
            <a:ext cx="1431000" cy="46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atin typeface="PT Sans"/>
                <a:ea typeface="PT Sans"/>
                <a:cs typeface="PT Sans"/>
                <a:sym typeface="PT Sans"/>
              </a:defRPr>
            </a:lvl2pPr>
            <a:lvl3pPr lvl="2" algn="l">
              <a:lnSpc>
                <a:spcPct val="100000"/>
              </a:lnSpc>
              <a:spcBef>
                <a:spcPts val="0"/>
              </a:spcBef>
              <a:spcAft>
                <a:spcPts val="0"/>
              </a:spcAft>
              <a:buSzPts val="2000"/>
              <a:buNone/>
              <a:defRPr sz="2000">
                <a:latin typeface="PT Sans"/>
                <a:ea typeface="PT Sans"/>
                <a:cs typeface="PT Sans"/>
                <a:sym typeface="PT Sans"/>
              </a:defRPr>
            </a:lvl3pPr>
            <a:lvl4pPr lvl="3" algn="l">
              <a:lnSpc>
                <a:spcPct val="100000"/>
              </a:lnSpc>
              <a:spcBef>
                <a:spcPts val="0"/>
              </a:spcBef>
              <a:spcAft>
                <a:spcPts val="0"/>
              </a:spcAft>
              <a:buSzPts val="2000"/>
              <a:buNone/>
              <a:defRPr sz="2000">
                <a:latin typeface="PT Sans"/>
                <a:ea typeface="PT Sans"/>
                <a:cs typeface="PT Sans"/>
                <a:sym typeface="PT Sans"/>
              </a:defRPr>
            </a:lvl4pPr>
            <a:lvl5pPr lvl="4" algn="l">
              <a:lnSpc>
                <a:spcPct val="100000"/>
              </a:lnSpc>
              <a:spcBef>
                <a:spcPts val="0"/>
              </a:spcBef>
              <a:spcAft>
                <a:spcPts val="0"/>
              </a:spcAft>
              <a:buSzPts val="2000"/>
              <a:buNone/>
              <a:defRPr sz="2000">
                <a:latin typeface="PT Sans"/>
                <a:ea typeface="PT Sans"/>
                <a:cs typeface="PT Sans"/>
                <a:sym typeface="PT Sans"/>
              </a:defRPr>
            </a:lvl5pPr>
            <a:lvl6pPr lvl="5" algn="l">
              <a:lnSpc>
                <a:spcPct val="100000"/>
              </a:lnSpc>
              <a:spcBef>
                <a:spcPts val="0"/>
              </a:spcBef>
              <a:spcAft>
                <a:spcPts val="0"/>
              </a:spcAft>
              <a:buSzPts val="2000"/>
              <a:buNone/>
              <a:defRPr sz="2000">
                <a:latin typeface="PT Sans"/>
                <a:ea typeface="PT Sans"/>
                <a:cs typeface="PT Sans"/>
                <a:sym typeface="PT Sans"/>
              </a:defRPr>
            </a:lvl6pPr>
            <a:lvl7pPr lvl="6" algn="l">
              <a:lnSpc>
                <a:spcPct val="100000"/>
              </a:lnSpc>
              <a:spcBef>
                <a:spcPts val="0"/>
              </a:spcBef>
              <a:spcAft>
                <a:spcPts val="0"/>
              </a:spcAft>
              <a:buSzPts val="2000"/>
              <a:buNone/>
              <a:defRPr sz="2000">
                <a:latin typeface="PT Sans"/>
                <a:ea typeface="PT Sans"/>
                <a:cs typeface="PT Sans"/>
                <a:sym typeface="PT Sans"/>
              </a:defRPr>
            </a:lvl7pPr>
            <a:lvl8pPr lvl="7" algn="l">
              <a:lnSpc>
                <a:spcPct val="100000"/>
              </a:lnSpc>
              <a:spcBef>
                <a:spcPts val="0"/>
              </a:spcBef>
              <a:spcAft>
                <a:spcPts val="0"/>
              </a:spcAft>
              <a:buSzPts val="2000"/>
              <a:buNone/>
              <a:defRPr sz="2000">
                <a:latin typeface="PT Sans"/>
                <a:ea typeface="PT Sans"/>
                <a:cs typeface="PT Sans"/>
                <a:sym typeface="PT Sans"/>
              </a:defRPr>
            </a:lvl8pPr>
            <a:lvl9pPr lvl="8" algn="l">
              <a:lnSpc>
                <a:spcPct val="100000"/>
              </a:lnSpc>
              <a:spcBef>
                <a:spcPts val="0"/>
              </a:spcBef>
              <a:spcAft>
                <a:spcPts val="0"/>
              </a:spcAft>
              <a:buSzPts val="2000"/>
              <a:buNone/>
              <a:defRPr sz="2000">
                <a:latin typeface="PT Sans"/>
                <a:ea typeface="PT Sans"/>
                <a:cs typeface="PT Sans"/>
                <a:sym typeface="PT Sans"/>
              </a:defRPr>
            </a:lvl9pPr>
          </a:lstStyle>
          <a:p>
            <a:endParaRPr/>
          </a:p>
        </p:txBody>
      </p:sp>
      <p:sp>
        <p:nvSpPr>
          <p:cNvPr id="66" name="Google Shape;66;p77"/>
          <p:cNvSpPr txBox="1">
            <a:spLocks noGrp="1"/>
          </p:cNvSpPr>
          <p:nvPr>
            <p:ph type="subTitle" idx="4"/>
          </p:nvPr>
        </p:nvSpPr>
        <p:spPr>
          <a:xfrm>
            <a:off x="6274300" y="5104100"/>
            <a:ext cx="1431000" cy="9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088022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sp>
        <p:nvSpPr>
          <p:cNvPr id="68" name="Google Shape;68;p78"/>
          <p:cNvSpPr/>
          <p:nvPr/>
        </p:nvSpPr>
        <p:spPr>
          <a:xfrm>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431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78"/>
          <p:cNvSpPr txBox="1">
            <a:spLocks noGrp="1"/>
          </p:cNvSpPr>
          <p:nvPr>
            <p:ph type="title"/>
          </p:nvPr>
        </p:nvSpPr>
        <p:spPr>
          <a:xfrm>
            <a:off x="3232025" y="2761800"/>
            <a:ext cx="3798600" cy="474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78"/>
          <p:cNvSpPr txBox="1">
            <a:spLocks noGrp="1"/>
          </p:cNvSpPr>
          <p:nvPr>
            <p:ph type="subTitle" idx="1"/>
          </p:nvPr>
        </p:nvSpPr>
        <p:spPr>
          <a:xfrm>
            <a:off x="3231725" y="3589267"/>
            <a:ext cx="3798600" cy="901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1500"/>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107989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Columns 01">
  <p:cSld name="Four Columns 01">
    <p:spTree>
      <p:nvGrpSpPr>
        <p:cNvPr id="1" name="Shape 71"/>
        <p:cNvGrpSpPr/>
        <p:nvPr/>
      </p:nvGrpSpPr>
      <p:grpSpPr>
        <a:xfrm>
          <a:off x="0" y="0"/>
          <a:ext cx="0" cy="0"/>
          <a:chOff x="0" y="0"/>
          <a:chExt cx="0" cy="0"/>
        </a:xfrm>
      </p:grpSpPr>
      <p:sp>
        <p:nvSpPr>
          <p:cNvPr id="72" name="Google Shape;72;p79"/>
          <p:cNvSpPr/>
          <p:nvPr/>
        </p:nvSpPr>
        <p:spPr>
          <a:xfrm>
            <a:off x="-35175" y="0"/>
            <a:ext cx="9210209" cy="6940563"/>
          </a:xfrm>
          <a:custGeom>
            <a:avLst/>
            <a:gdLst/>
            <a:ahLst/>
            <a:cxnLst/>
            <a:rect l="l" t="t" r="r" b="b"/>
            <a:pathLst>
              <a:path w="285212" h="161196" extrusionOk="0">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4313"/>
                </a:srgbClr>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79"/>
          <p:cNvSpPr txBox="1">
            <a:spLocks noGrp="1"/>
          </p:cNvSpPr>
          <p:nvPr>
            <p:ph type="ctrTitle"/>
          </p:nvPr>
        </p:nvSpPr>
        <p:spPr>
          <a:xfrm>
            <a:off x="1931949" y="1925333"/>
            <a:ext cx="2142300" cy="53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4" name="Google Shape;74;p79"/>
          <p:cNvSpPr txBox="1">
            <a:spLocks noGrp="1"/>
          </p:cNvSpPr>
          <p:nvPr>
            <p:ph type="subTitle" idx="1"/>
          </p:nvPr>
        </p:nvSpPr>
        <p:spPr>
          <a:xfrm>
            <a:off x="1931949" y="2628900"/>
            <a:ext cx="2142300" cy="76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5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75" name="Google Shape;75;p79"/>
          <p:cNvSpPr txBox="1">
            <a:spLocks noGrp="1"/>
          </p:cNvSpPr>
          <p:nvPr>
            <p:ph type="ctrTitle" idx="2"/>
          </p:nvPr>
        </p:nvSpPr>
        <p:spPr>
          <a:xfrm>
            <a:off x="5275151" y="1925333"/>
            <a:ext cx="2142300" cy="53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6" name="Google Shape;76;p79"/>
          <p:cNvSpPr txBox="1">
            <a:spLocks noGrp="1"/>
          </p:cNvSpPr>
          <p:nvPr>
            <p:ph type="subTitle" idx="3"/>
          </p:nvPr>
        </p:nvSpPr>
        <p:spPr>
          <a:xfrm>
            <a:off x="5275149" y="2628900"/>
            <a:ext cx="2142300" cy="76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5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77" name="Google Shape;77;p79"/>
          <p:cNvSpPr txBox="1">
            <a:spLocks noGrp="1"/>
          </p:cNvSpPr>
          <p:nvPr>
            <p:ph type="ctrTitle" idx="4"/>
          </p:nvPr>
        </p:nvSpPr>
        <p:spPr>
          <a:xfrm>
            <a:off x="1931949" y="4336933"/>
            <a:ext cx="2142300" cy="53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8" name="Google Shape;78;p79"/>
          <p:cNvSpPr txBox="1">
            <a:spLocks noGrp="1"/>
          </p:cNvSpPr>
          <p:nvPr>
            <p:ph type="subTitle" idx="5"/>
          </p:nvPr>
        </p:nvSpPr>
        <p:spPr>
          <a:xfrm>
            <a:off x="1931949" y="5040500"/>
            <a:ext cx="2142300" cy="76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5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79" name="Google Shape;79;p79"/>
          <p:cNvSpPr txBox="1">
            <a:spLocks noGrp="1"/>
          </p:cNvSpPr>
          <p:nvPr>
            <p:ph type="ctrTitle" idx="6"/>
          </p:nvPr>
        </p:nvSpPr>
        <p:spPr>
          <a:xfrm>
            <a:off x="5275151" y="4336933"/>
            <a:ext cx="2142300" cy="53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80" name="Google Shape;80;p79"/>
          <p:cNvSpPr txBox="1">
            <a:spLocks noGrp="1"/>
          </p:cNvSpPr>
          <p:nvPr>
            <p:ph type="subTitle" idx="7"/>
          </p:nvPr>
        </p:nvSpPr>
        <p:spPr>
          <a:xfrm>
            <a:off x="5275149" y="5040500"/>
            <a:ext cx="2142300" cy="76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sz="15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81" name="Google Shape;81;p79"/>
          <p:cNvSpPr txBox="1">
            <a:spLocks noGrp="1"/>
          </p:cNvSpPr>
          <p:nvPr>
            <p:ph type="ctrTitle" idx="8"/>
          </p:nvPr>
        </p:nvSpPr>
        <p:spPr>
          <a:xfrm>
            <a:off x="5045070" y="520567"/>
            <a:ext cx="3481200" cy="65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4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788392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2"/>
        <p:cNvGrpSpPr/>
        <p:nvPr/>
      </p:nvGrpSpPr>
      <p:grpSpPr>
        <a:xfrm>
          <a:off x="0" y="0"/>
          <a:ext cx="0" cy="0"/>
          <a:chOff x="0" y="0"/>
          <a:chExt cx="0" cy="0"/>
        </a:xfrm>
      </p:grpSpPr>
      <p:sp>
        <p:nvSpPr>
          <p:cNvPr id="83" name="Google Shape;83;p80"/>
          <p:cNvSpPr/>
          <p:nvPr/>
        </p:nvSpPr>
        <p:spPr>
          <a:xfrm>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431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80"/>
          <p:cNvSpPr txBox="1">
            <a:spLocks noGrp="1"/>
          </p:cNvSpPr>
          <p:nvPr>
            <p:ph type="subTitle" idx="1"/>
          </p:nvPr>
        </p:nvSpPr>
        <p:spPr>
          <a:xfrm>
            <a:off x="762225" y="2100833"/>
            <a:ext cx="6042600" cy="209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85" name="Google Shape;85;p80"/>
          <p:cNvSpPr txBox="1">
            <a:spLocks noGrp="1"/>
          </p:cNvSpPr>
          <p:nvPr>
            <p:ph type="subTitle" idx="2"/>
          </p:nvPr>
        </p:nvSpPr>
        <p:spPr>
          <a:xfrm>
            <a:off x="762225" y="4198767"/>
            <a:ext cx="6042600" cy="690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sz="2100" b="1">
                <a:latin typeface="Pathway Gothic One"/>
                <a:ea typeface="Pathway Gothic One"/>
                <a:cs typeface="Pathway Gothic One"/>
                <a:sym typeface="Pathway Gothic One"/>
              </a:defRPr>
            </a:lvl1pPr>
            <a:lvl2pPr lvl="1"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2pPr>
            <a:lvl3pPr lvl="2"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3pPr>
            <a:lvl4pPr lvl="3"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4pPr>
            <a:lvl5pPr lvl="4"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5pPr>
            <a:lvl6pPr lvl="5"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6pPr>
            <a:lvl7pPr lvl="6"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7pPr>
            <a:lvl8pPr lvl="7"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8pPr>
            <a:lvl9pPr lvl="8" algn="l">
              <a:lnSpc>
                <a:spcPct val="115000"/>
              </a:lnSpc>
              <a:spcBef>
                <a:spcPts val="0"/>
              </a:spcBef>
              <a:spcAft>
                <a:spcPts val="0"/>
              </a:spcAft>
              <a:buSzPts val="1400"/>
              <a:buNone/>
              <a:defRPr sz="2100" b="1">
                <a:latin typeface="Pathway Gothic One"/>
                <a:ea typeface="Pathway Gothic One"/>
                <a:cs typeface="Pathway Gothic One"/>
                <a:sym typeface="Pathway Gothic One"/>
              </a:defRPr>
            </a:lvl9pPr>
          </a:lstStyle>
          <a:p>
            <a:endParaRPr/>
          </a:p>
        </p:txBody>
      </p:sp>
    </p:spTree>
    <p:extLst>
      <p:ext uri="{BB962C8B-B14F-4D97-AF65-F5344CB8AC3E}">
        <p14:creationId xmlns:p14="http://schemas.microsoft.com/office/powerpoint/2010/main" val="4066585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01">
  <p:cSld name="Title and Text 01">
    <p:spTree>
      <p:nvGrpSpPr>
        <p:cNvPr id="1" name="Shape 86"/>
        <p:cNvGrpSpPr/>
        <p:nvPr/>
      </p:nvGrpSpPr>
      <p:grpSpPr>
        <a:xfrm>
          <a:off x="0" y="0"/>
          <a:ext cx="0" cy="0"/>
          <a:chOff x="0" y="0"/>
          <a:chExt cx="0" cy="0"/>
        </a:xfrm>
      </p:grpSpPr>
      <p:sp>
        <p:nvSpPr>
          <p:cNvPr id="87" name="Google Shape;87;p81"/>
          <p:cNvSpPr/>
          <p:nvPr/>
        </p:nvSpPr>
        <p:spPr>
          <a:xfrm>
            <a:off x="-35175" y="0"/>
            <a:ext cx="9210209" cy="6940563"/>
          </a:xfrm>
          <a:custGeom>
            <a:avLst/>
            <a:gdLst/>
            <a:ahLst/>
            <a:cxnLst/>
            <a:rect l="l" t="t" r="r" b="b"/>
            <a:pathLst>
              <a:path w="285212" h="161196" extrusionOk="0">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431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81"/>
          <p:cNvSpPr/>
          <p:nvPr/>
        </p:nvSpPr>
        <p:spPr>
          <a:xfrm rot="-5400000" flipH="1">
            <a:off x="-1135350" y="1135350"/>
            <a:ext cx="4046400" cy="1775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1"/>
          <p:cNvSpPr txBox="1">
            <a:spLocks noGrp="1"/>
          </p:cNvSpPr>
          <p:nvPr>
            <p:ph type="subTitle" idx="1"/>
          </p:nvPr>
        </p:nvSpPr>
        <p:spPr>
          <a:xfrm>
            <a:off x="2235200" y="2823000"/>
            <a:ext cx="4686300" cy="121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90" name="Google Shape;90;p81"/>
          <p:cNvSpPr txBox="1">
            <a:spLocks noGrp="1"/>
          </p:cNvSpPr>
          <p:nvPr>
            <p:ph type="title"/>
          </p:nvPr>
        </p:nvSpPr>
        <p:spPr>
          <a:xfrm>
            <a:off x="896550" y="593367"/>
            <a:ext cx="7643100" cy="67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179144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02">
  <p:cSld name="Title and Text 02">
    <p:spTree>
      <p:nvGrpSpPr>
        <p:cNvPr id="1" name="Shape 91"/>
        <p:cNvGrpSpPr/>
        <p:nvPr/>
      </p:nvGrpSpPr>
      <p:grpSpPr>
        <a:xfrm>
          <a:off x="0" y="0"/>
          <a:ext cx="0" cy="0"/>
          <a:chOff x="0" y="0"/>
          <a:chExt cx="0" cy="0"/>
        </a:xfrm>
      </p:grpSpPr>
      <p:sp>
        <p:nvSpPr>
          <p:cNvPr id="92" name="Google Shape;92;p82"/>
          <p:cNvSpPr/>
          <p:nvPr/>
        </p:nvSpPr>
        <p:spPr>
          <a:xfrm rot="10800000" flipH="1">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4705"/>
                </a:srgbClr>
              </a:gs>
              <a:gs pos="100000">
                <a:srgbClr val="FFFFFF">
                  <a:alpha val="0"/>
                </a:srgbClr>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82"/>
          <p:cNvSpPr/>
          <p:nvPr/>
        </p:nvSpPr>
        <p:spPr>
          <a:xfrm rot="-5400000" flipH="1">
            <a:off x="6233175" y="1146683"/>
            <a:ext cx="4046400" cy="1775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82"/>
          <p:cNvSpPr txBox="1">
            <a:spLocks noGrp="1"/>
          </p:cNvSpPr>
          <p:nvPr>
            <p:ph type="subTitle" idx="1"/>
          </p:nvPr>
        </p:nvSpPr>
        <p:spPr>
          <a:xfrm flipH="1">
            <a:off x="2244725" y="2724400"/>
            <a:ext cx="4648200" cy="1409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2"/>
          <p:cNvSpPr txBox="1">
            <a:spLocks noGrp="1"/>
          </p:cNvSpPr>
          <p:nvPr>
            <p:ph type="ctrTitle"/>
          </p:nvPr>
        </p:nvSpPr>
        <p:spPr>
          <a:xfrm>
            <a:off x="5045070" y="520567"/>
            <a:ext cx="3481200" cy="65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4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130702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03">
  <p:cSld name="Title and Text 03">
    <p:spTree>
      <p:nvGrpSpPr>
        <p:cNvPr id="1" name="Shape 96"/>
        <p:cNvGrpSpPr/>
        <p:nvPr/>
      </p:nvGrpSpPr>
      <p:grpSpPr>
        <a:xfrm>
          <a:off x="0" y="0"/>
          <a:ext cx="0" cy="0"/>
          <a:chOff x="0" y="0"/>
          <a:chExt cx="0" cy="0"/>
        </a:xfrm>
      </p:grpSpPr>
      <p:sp>
        <p:nvSpPr>
          <p:cNvPr id="97" name="Google Shape;97;p83"/>
          <p:cNvSpPr/>
          <p:nvPr/>
        </p:nvSpPr>
        <p:spPr>
          <a:xfrm rot="10800000">
            <a:off x="-35175" y="0"/>
            <a:ext cx="9210209" cy="6940563"/>
          </a:xfrm>
          <a:custGeom>
            <a:avLst/>
            <a:gdLst/>
            <a:ahLst/>
            <a:cxnLst/>
            <a:rect l="l" t="t" r="r" b="b"/>
            <a:pathLst>
              <a:path w="285212" h="161196" extrusionOk="0">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4313"/>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83"/>
          <p:cNvSpPr txBox="1">
            <a:spLocks noGrp="1"/>
          </p:cNvSpPr>
          <p:nvPr>
            <p:ph type="subTitle" idx="1"/>
          </p:nvPr>
        </p:nvSpPr>
        <p:spPr>
          <a:xfrm>
            <a:off x="636525" y="2676700"/>
            <a:ext cx="3767700" cy="214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400"/>
              <a:buNone/>
              <a:defRPr sz="2000"/>
            </a:lvl2pPr>
            <a:lvl3pPr lvl="2" algn="l">
              <a:lnSpc>
                <a:spcPct val="100000"/>
              </a:lnSpc>
              <a:spcBef>
                <a:spcPts val="0"/>
              </a:spcBef>
              <a:spcAft>
                <a:spcPts val="0"/>
              </a:spcAft>
              <a:buSzPts val="1400"/>
              <a:buNone/>
              <a:defRPr sz="2000"/>
            </a:lvl3pPr>
            <a:lvl4pPr lvl="3" algn="l">
              <a:lnSpc>
                <a:spcPct val="100000"/>
              </a:lnSpc>
              <a:spcBef>
                <a:spcPts val="0"/>
              </a:spcBef>
              <a:spcAft>
                <a:spcPts val="0"/>
              </a:spcAft>
              <a:buSzPts val="1400"/>
              <a:buNone/>
              <a:defRPr sz="2000"/>
            </a:lvl4pPr>
            <a:lvl5pPr lvl="4" algn="l">
              <a:lnSpc>
                <a:spcPct val="100000"/>
              </a:lnSpc>
              <a:spcBef>
                <a:spcPts val="0"/>
              </a:spcBef>
              <a:spcAft>
                <a:spcPts val="0"/>
              </a:spcAft>
              <a:buSzPts val="1400"/>
              <a:buNone/>
              <a:defRPr sz="2000"/>
            </a:lvl5pPr>
            <a:lvl6pPr lvl="5" algn="l">
              <a:lnSpc>
                <a:spcPct val="100000"/>
              </a:lnSpc>
              <a:spcBef>
                <a:spcPts val="0"/>
              </a:spcBef>
              <a:spcAft>
                <a:spcPts val="0"/>
              </a:spcAft>
              <a:buSzPts val="1400"/>
              <a:buNone/>
              <a:defRPr sz="2000"/>
            </a:lvl6pPr>
            <a:lvl7pPr lvl="6" algn="l">
              <a:lnSpc>
                <a:spcPct val="100000"/>
              </a:lnSpc>
              <a:spcBef>
                <a:spcPts val="0"/>
              </a:spcBef>
              <a:spcAft>
                <a:spcPts val="0"/>
              </a:spcAft>
              <a:buSzPts val="1400"/>
              <a:buNone/>
              <a:defRPr sz="2000"/>
            </a:lvl7pPr>
            <a:lvl8pPr lvl="7" algn="l">
              <a:lnSpc>
                <a:spcPct val="100000"/>
              </a:lnSpc>
              <a:spcBef>
                <a:spcPts val="0"/>
              </a:spcBef>
              <a:spcAft>
                <a:spcPts val="0"/>
              </a:spcAft>
              <a:buSzPts val="1400"/>
              <a:buNone/>
              <a:defRPr sz="2000"/>
            </a:lvl8pPr>
            <a:lvl9pPr lvl="8" algn="l">
              <a:lnSpc>
                <a:spcPct val="100000"/>
              </a:lnSpc>
              <a:spcBef>
                <a:spcPts val="0"/>
              </a:spcBef>
              <a:spcAft>
                <a:spcPts val="0"/>
              </a:spcAft>
              <a:buSzPts val="1400"/>
              <a:buNone/>
              <a:defRPr sz="2000"/>
            </a:lvl9pPr>
          </a:lstStyle>
          <a:p>
            <a:endParaRPr/>
          </a:p>
        </p:txBody>
      </p:sp>
      <p:sp>
        <p:nvSpPr>
          <p:cNvPr id="99" name="Google Shape;99;p83"/>
          <p:cNvSpPr txBox="1">
            <a:spLocks noGrp="1"/>
          </p:cNvSpPr>
          <p:nvPr>
            <p:ph type="ctrTitle"/>
          </p:nvPr>
        </p:nvSpPr>
        <p:spPr>
          <a:xfrm>
            <a:off x="6549948" y="520567"/>
            <a:ext cx="1976400" cy="65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4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578308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Slide">
  <p:cSld name="Thanks Slide">
    <p:spTree>
      <p:nvGrpSpPr>
        <p:cNvPr id="1" name="Shape 100"/>
        <p:cNvGrpSpPr/>
        <p:nvPr/>
      </p:nvGrpSpPr>
      <p:grpSpPr>
        <a:xfrm>
          <a:off x="0" y="0"/>
          <a:ext cx="0" cy="0"/>
          <a:chOff x="0" y="0"/>
          <a:chExt cx="0" cy="0"/>
        </a:xfrm>
      </p:grpSpPr>
      <p:sp>
        <p:nvSpPr>
          <p:cNvPr id="101" name="Google Shape;101;p84"/>
          <p:cNvSpPr/>
          <p:nvPr/>
        </p:nvSpPr>
        <p:spPr>
          <a:xfrm>
            <a:off x="1" y="-7768"/>
            <a:ext cx="9144329" cy="6928177"/>
          </a:xfrm>
          <a:custGeom>
            <a:avLst/>
            <a:gdLst/>
            <a:ahLst/>
            <a:cxnLst/>
            <a:rect l="l" t="t" r="r" b="b"/>
            <a:pathLst>
              <a:path w="285181" h="162050" extrusionOk="0">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431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84"/>
          <p:cNvSpPr txBox="1">
            <a:spLocks noGrp="1"/>
          </p:cNvSpPr>
          <p:nvPr>
            <p:ph type="ctrTitle"/>
          </p:nvPr>
        </p:nvSpPr>
        <p:spPr>
          <a:xfrm>
            <a:off x="968250" y="1104767"/>
            <a:ext cx="3081600" cy="70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03" name="Google Shape;103;p84"/>
          <p:cNvSpPr txBox="1">
            <a:spLocks noGrp="1"/>
          </p:cNvSpPr>
          <p:nvPr>
            <p:ph type="subTitle" idx="1"/>
          </p:nvPr>
        </p:nvSpPr>
        <p:spPr>
          <a:xfrm>
            <a:off x="965700" y="2051600"/>
            <a:ext cx="3565800" cy="179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104" name="Google Shape;104;p84"/>
          <p:cNvSpPr txBox="1"/>
          <p:nvPr/>
        </p:nvSpPr>
        <p:spPr>
          <a:xfrm>
            <a:off x="968250" y="4997333"/>
            <a:ext cx="3391800" cy="7168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300"/>
              </a:spcBef>
              <a:spcAft>
                <a:spcPts val="0"/>
              </a:spcAft>
              <a:buClr>
                <a:srgbClr val="000000"/>
              </a:buClr>
              <a:buSzPts val="1200"/>
              <a:buFont typeface="Arial"/>
              <a:buNone/>
            </a:pPr>
            <a:r>
              <a:rPr lang="en" sz="1200" b="0" i="0" u="none" strike="noStrike" cap="none">
                <a:solidFill>
                  <a:schemeClr val="dk1"/>
                </a:solidFill>
                <a:latin typeface="PT Sans"/>
                <a:ea typeface="PT Sans"/>
                <a:cs typeface="PT Sans"/>
                <a:sym typeface="PT Sans"/>
              </a:rPr>
              <a:t>CREDITS: This presentation template was created by </a:t>
            </a:r>
            <a:r>
              <a:rPr lang="en" sz="1200" b="1" i="0" u="none" strike="noStrike" cap="none">
                <a:solidFill>
                  <a:schemeClr val="dk1"/>
                </a:solidFill>
                <a:uFill>
                  <a:noFill/>
                </a:uFill>
                <a:latin typeface="PT Sans"/>
                <a:ea typeface="PT Sans"/>
                <a:cs typeface="PT Sans"/>
                <a:sym typeface="PT Sans"/>
                <a:hlinkClick r:id="rId2">
                  <a:extLst>
                    <a:ext uri="{A12FA001-AC4F-418D-AE19-62706E023703}">
                      <ahyp:hlinkClr xmlns:ahyp="http://schemas.microsoft.com/office/drawing/2018/hyperlinkcolor" val="tx"/>
                    </a:ext>
                  </a:extLst>
                </a:hlinkClick>
              </a:rPr>
              <a:t>Slidesgo</a:t>
            </a:r>
            <a:r>
              <a:rPr lang="en" sz="1200" b="0" i="0" u="none" strike="noStrike" cap="none">
                <a:solidFill>
                  <a:schemeClr val="dk1"/>
                </a:solidFill>
                <a:latin typeface="PT Sans"/>
                <a:ea typeface="PT Sans"/>
                <a:cs typeface="PT Sans"/>
                <a:sym typeface="PT Sans"/>
              </a:rPr>
              <a:t>, including icons by </a:t>
            </a:r>
            <a:r>
              <a:rPr lang="en" sz="1200" b="1" i="0" u="none" strike="noStrike" cap="none">
                <a:solidFill>
                  <a:schemeClr val="dk1"/>
                </a:solidFill>
                <a:uFill>
                  <a:noFill/>
                </a:uFill>
                <a:latin typeface="PT Sans"/>
                <a:ea typeface="PT Sans"/>
                <a:cs typeface="PT Sans"/>
                <a:sym typeface="PT Sans"/>
                <a:hlinkClick r:id="rId3">
                  <a:extLst>
                    <a:ext uri="{A12FA001-AC4F-418D-AE19-62706E023703}">
                      <ahyp:hlinkClr xmlns:ahyp="http://schemas.microsoft.com/office/drawing/2018/hyperlinkcolor" val="tx"/>
                    </a:ext>
                  </a:extLst>
                </a:hlinkClick>
              </a:rPr>
              <a:t>Flaticon</a:t>
            </a:r>
            <a:r>
              <a:rPr lang="en" sz="1200" b="0" i="0" u="none" strike="noStrike" cap="none">
                <a:solidFill>
                  <a:schemeClr val="dk1"/>
                </a:solidFill>
                <a:latin typeface="PT Sans"/>
                <a:ea typeface="PT Sans"/>
                <a:cs typeface="PT Sans"/>
                <a:sym typeface="PT Sans"/>
              </a:rPr>
              <a:t>, and infographics &amp; images by </a:t>
            </a:r>
            <a:r>
              <a:rPr lang="en" sz="1200" b="1" i="0" u="none" strike="noStrike" cap="none">
                <a:solidFill>
                  <a:schemeClr val="dk1"/>
                </a:solidFill>
                <a:uFill>
                  <a:noFill/>
                </a:uFill>
                <a:latin typeface="PT Sans"/>
                <a:ea typeface="PT Sans"/>
                <a:cs typeface="PT Sans"/>
                <a:sym typeface="PT Sans"/>
                <a:hlinkClick r:id="rId4">
                  <a:extLst>
                    <a:ext uri="{A12FA001-AC4F-418D-AE19-62706E023703}">
                      <ahyp:hlinkClr xmlns:ahyp="http://schemas.microsoft.com/office/drawing/2018/hyperlinkcolor" val="tx"/>
                    </a:ext>
                  </a:extLst>
                </a:hlinkClick>
              </a:rPr>
              <a:t>Freepik</a:t>
            </a:r>
            <a:endParaRPr sz="1200" b="1"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PT Sans"/>
              <a:ea typeface="PT Sans"/>
              <a:cs typeface="PT Sans"/>
              <a:sym typeface="PT Sans"/>
            </a:endParaRPr>
          </a:p>
          <a:p>
            <a:pPr marL="0" marR="0" lvl="0" indent="0" algn="l" rtl="0">
              <a:lnSpc>
                <a:spcPct val="115000"/>
              </a:lnSpc>
              <a:spcBef>
                <a:spcPts val="300"/>
              </a:spcBef>
              <a:spcAft>
                <a:spcPts val="0"/>
              </a:spcAft>
              <a:buClr>
                <a:srgbClr val="000000"/>
              </a:buClr>
              <a:buSzPts val="1200"/>
              <a:buFont typeface="Arial"/>
              <a:buNone/>
            </a:pPr>
            <a:endParaRPr sz="1200" b="0" i="0" u="none" strike="noStrike" cap="none">
              <a:solidFill>
                <a:schemeClr val="dk1"/>
              </a:solidFill>
              <a:latin typeface="PT Sans"/>
              <a:ea typeface="PT Sans"/>
              <a:cs typeface="PT Sans"/>
              <a:sym typeface="PT Sans"/>
            </a:endParaRPr>
          </a:p>
        </p:txBody>
      </p:sp>
      <p:sp>
        <p:nvSpPr>
          <p:cNvPr id="105" name="Google Shape;105;p84"/>
          <p:cNvSpPr/>
          <p:nvPr/>
        </p:nvSpPr>
        <p:spPr>
          <a:xfrm>
            <a:off x="7639000" y="0"/>
            <a:ext cx="15051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069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166955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52EC7200-B1A5-3140-87A1-B9A356828942}"/>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3" name="Content Placeholder 2">
            <a:extLst>
              <a:ext uri="{FF2B5EF4-FFF2-40B4-BE49-F238E27FC236}">
                <a16:creationId xmlns:a16="http://schemas.microsoft.com/office/drawing/2014/main" id="{5B6D5A38-6F47-4C4A-AFEE-1B2217F9C54C}"/>
              </a:ext>
            </a:extLst>
          </p:cNvPr>
          <p:cNvSpPr>
            <a:spLocks noGrp="1"/>
          </p:cNvSpPr>
          <p:nvPr>
            <p:ph idx="10"/>
          </p:nvPr>
        </p:nvSpPr>
        <p:spPr>
          <a:xfrm>
            <a:off x="731520" y="365127"/>
            <a:ext cx="7886700" cy="6066153"/>
          </a:xfrm>
        </p:spPr>
        <p:txBody>
          <a:bodyPr/>
          <a:lstStyle/>
          <a:p>
            <a:pPr lvl="0"/>
            <a:r>
              <a:rPr lang="en-US" dirty="0"/>
              <a:t>Click to edit Master text styles</a:t>
            </a:r>
          </a:p>
        </p:txBody>
      </p:sp>
    </p:spTree>
    <p:extLst>
      <p:ext uri="{BB962C8B-B14F-4D97-AF65-F5344CB8AC3E}">
        <p14:creationId xmlns:p14="http://schemas.microsoft.com/office/powerpoint/2010/main" val="419589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3C3EF8C-7829-41BE-B7FF-BB6DEFB3F023}"/>
              </a:ext>
            </a:extLst>
          </p:cNvPr>
          <p:cNvSpPr>
            <a:spLocks noGrp="1"/>
          </p:cNvSpPr>
          <p:nvPr>
            <p:ph idx="10"/>
          </p:nvPr>
        </p:nvSpPr>
        <p:spPr>
          <a:xfrm>
            <a:off x="731520" y="365127"/>
            <a:ext cx="7886700" cy="5321297"/>
          </a:xfrm>
        </p:spPr>
        <p:txBody>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FDECB535-AD48-7E4C-B3D7-76C15A5D97BE}"/>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168066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1ACDC8A0-9F8B-9644-9B49-0C1E0FEB31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59044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lgn="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544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itle with Side by 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477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9.jpg"/><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760"/>
            <a:ext cx="7886700" cy="579752"/>
          </a:xfrm>
          <a:prstGeom prst="rect">
            <a:avLst/>
          </a:prstGeom>
        </p:spPr>
        <p:txBody>
          <a:bodyPr vert="horz" lIns="91440" tIns="0" rIns="91440" bIns="0" rtlCol="0" anchor="t">
            <a:noAutofit/>
          </a:bodyPr>
          <a:lstStyle/>
          <a:p>
            <a:r>
              <a:rPr lang="en-US" dirty="0"/>
              <a:t>Click to edit Master title style</a:t>
            </a:r>
          </a:p>
        </p:txBody>
      </p:sp>
      <p:sp>
        <p:nvSpPr>
          <p:cNvPr id="3" name="Text Placeholder 2"/>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0" name="Picture 9" descr="Icon&#10;&#10;Description automatically generated">
            <a:extLst>
              <a:ext uri="{FF2B5EF4-FFF2-40B4-BE49-F238E27FC236}">
                <a16:creationId xmlns:a16="http://schemas.microsoft.com/office/drawing/2014/main" id="{FAAB05E8-EC57-4243-99ED-2BCFD0A58F0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166676478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1" r:id="rId3"/>
    <p:sldLayoutId id="2147483662" r:id="rId4"/>
    <p:sldLayoutId id="2147483670" r:id="rId5"/>
    <p:sldLayoutId id="2147483678" r:id="rId6"/>
    <p:sldLayoutId id="2147483680" r:id="rId7"/>
    <p:sldLayoutId id="2147483686" r:id="rId8"/>
    <p:sldLayoutId id="2147483687" r:id="rId9"/>
    <p:sldLayoutId id="2147483689" r:id="rId10"/>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129"/>
            <a:ext cx="7886700" cy="579752"/>
          </a:xfrm>
          <a:prstGeom prst="rect">
            <a:avLst/>
          </a:prstGeom>
        </p:spPr>
        <p:txBody>
          <a:bodyPr vert="horz" lIns="91440" tIns="0" rIns="91440" bIns="0" rtlCol="0" anchor="t">
            <a:noAutofit/>
          </a:bodyPr>
          <a:lstStyle/>
          <a:p>
            <a:r>
              <a:rPr lang="en-US" dirty="0"/>
              <a:t>Click to edit Master title style</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4" name="Text Placeholder 2">
            <a:extLst>
              <a:ext uri="{FF2B5EF4-FFF2-40B4-BE49-F238E27FC236}">
                <a16:creationId xmlns:a16="http://schemas.microsoft.com/office/drawing/2014/main" id="{EB3FD048-C53D-8346-9983-A9E8FFABB351}"/>
              </a:ext>
            </a:extLst>
          </p:cNvPr>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pic>
        <p:nvPicPr>
          <p:cNvPr id="9" name="Picture 8" descr="Icon&#10;&#10;Description automatically generated">
            <a:extLst>
              <a:ext uri="{FF2B5EF4-FFF2-40B4-BE49-F238E27FC236}">
                <a16:creationId xmlns:a16="http://schemas.microsoft.com/office/drawing/2014/main" id="{B12BDABE-6ABE-2F46-A190-B4C2BF081C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2500883071"/>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Energy &amp;</a:t>
            </a:r>
            <a:r>
              <a:rPr lang="en-US" b="1" baseline="0" dirty="0"/>
              <a:t> Environmental Services</a:t>
            </a:r>
            <a:endParaRPr lang="en-US" b="1"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26780"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11249A9-71DA-4F9B-956F-B4CCE973395B}" type="slidenum">
              <a:rPr lang="en-US" smtClean="0"/>
              <a:t>‹#›</a:t>
            </a:fld>
            <a:endParaRPr lang="en-US" dirty="0"/>
          </a:p>
        </p:txBody>
      </p:sp>
      <p:sp>
        <p:nvSpPr>
          <p:cNvPr id="5" name="Footer Placeholder 4"/>
          <p:cNvSpPr>
            <a:spLocks noGrp="1"/>
          </p:cNvSpPr>
          <p:nvPr>
            <p:ph type="ftr" sz="quarter" idx="3"/>
          </p:nvPr>
        </p:nvSpPr>
        <p:spPr>
          <a:xfrm>
            <a:off x="457200" y="6400800"/>
            <a:ext cx="6172200" cy="365760"/>
          </a:xfrm>
          <a:prstGeom prst="rect">
            <a:avLst/>
          </a:prstGeom>
        </p:spPr>
        <p:txBody>
          <a:bodyPr vert="horz" lIns="91440" tIns="45720" rIns="91440" bIns="45720" rtlCol="0" anchor="b"/>
          <a:lstStyle>
            <a:lvl1pPr algn="l">
              <a:defRPr sz="1050" i="1">
                <a:solidFill>
                  <a:srgbClr val="002060"/>
                </a:solidFill>
                <a:latin typeface="Arial" panose="020B0604020202020204" pitchFamily="34" charset="0"/>
                <a:cs typeface="Arial" panose="020B0604020202020204" pitchFamily="34" charset="0"/>
              </a:defRPr>
            </a:lvl1pPr>
          </a:lstStyle>
          <a:p>
            <a:r>
              <a:rPr lang="en-US" dirty="0"/>
              <a:t>ISD: "Trusted Partner and Provider of Choice"</a:t>
            </a:r>
          </a:p>
        </p:txBody>
      </p:sp>
      <p:sp>
        <p:nvSpPr>
          <p:cNvPr id="4" name="Date Placeholder 3"/>
          <p:cNvSpPr>
            <a:spLocks noGrp="1"/>
          </p:cNvSpPr>
          <p:nvPr>
            <p:ph type="dt" sz="half" idx="2"/>
          </p:nvPr>
        </p:nvSpPr>
        <p:spPr>
          <a:xfrm>
            <a:off x="6629400" y="6400800"/>
            <a:ext cx="1447800" cy="365760"/>
          </a:xfrm>
          <a:prstGeom prst="rect">
            <a:avLst/>
          </a:prstGeom>
        </p:spPr>
        <p:txBody>
          <a:bodyPr vert="horz" lIns="91440" tIns="45720" rIns="91440" bIns="45720" rtlCol="0" anchor="b"/>
          <a:lstStyle>
            <a:lvl1pPr algn="r">
              <a:defRPr sz="1050">
                <a:solidFill>
                  <a:srgbClr val="002060"/>
                </a:solidFill>
                <a:latin typeface="Arial" panose="020B0604020202020204" pitchFamily="34" charset="0"/>
                <a:cs typeface="Arial" panose="020B0604020202020204" pitchFamily="34" charset="0"/>
              </a:defRPr>
            </a:lvl1pPr>
          </a:lstStyle>
          <a:p>
            <a:fld id="{54FDDBC7-B105-425F-81BD-C28BC924DA8E}" type="datetime1">
              <a:rPr lang="en-US" smtClean="0"/>
              <a:t>7/27/2022</a:t>
            </a:fld>
            <a:endParaRPr lang="en-US" dirty="0"/>
          </a:p>
        </p:txBody>
      </p:sp>
    </p:spTree>
    <p:extLst>
      <p:ext uri="{BB962C8B-B14F-4D97-AF65-F5344CB8AC3E}">
        <p14:creationId xmlns:p14="http://schemas.microsoft.com/office/powerpoint/2010/main" val="28465689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spcBef>
          <a:spcPct val="0"/>
        </a:spcBef>
        <a:buNone/>
        <a:defRPr sz="3600" b="1" kern="1200" cap="none" spc="-100" baseline="0">
          <a:ln>
            <a:noFill/>
          </a:ln>
          <a:solidFill>
            <a:srgbClr val="2F5E20"/>
          </a:solidFill>
          <a:effectLst/>
          <a:latin typeface="Arial" panose="020B0604020202020204" pitchFamily="34" charset="0"/>
          <a:ea typeface="+mj-ea"/>
          <a:cs typeface="Arial" panose="020B0604020202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751"/>
        </a:solidFill>
        <a:effectLst/>
      </p:bgPr>
    </p:bg>
    <p:spTree>
      <p:nvGrpSpPr>
        <p:cNvPr id="1" name="Shape 5"/>
        <p:cNvGrpSpPr/>
        <p:nvPr/>
      </p:nvGrpSpPr>
      <p:grpSpPr>
        <a:xfrm>
          <a:off x="0" y="0"/>
          <a:ext cx="0" cy="0"/>
          <a:chOff x="0" y="0"/>
          <a:chExt cx="0" cy="0"/>
        </a:xfrm>
      </p:grpSpPr>
      <p:sp>
        <p:nvSpPr>
          <p:cNvPr id="6" name="Google Shape;6;p5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1pPr>
            <a:lvl2pPr marR="0" lvl="1"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2pPr>
            <a:lvl3pPr marR="0" lvl="2"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3pPr>
            <a:lvl4pPr marR="0" lvl="3"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4pPr>
            <a:lvl5pPr marR="0" lvl="4"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5pPr>
            <a:lvl6pPr marR="0" lvl="5"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6pPr>
            <a:lvl7pPr marR="0" lvl="6"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7pPr>
            <a:lvl8pPr marR="0" lvl="7"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8pPr>
            <a:lvl9pPr marR="0" lvl="8" algn="l" rtl="0">
              <a:lnSpc>
                <a:spcPct val="100000"/>
              </a:lnSpc>
              <a:spcBef>
                <a:spcPts val="0"/>
              </a:spcBef>
              <a:spcAft>
                <a:spcPts val="0"/>
              </a:spcAft>
              <a:buClr>
                <a:schemeClr val="dk1"/>
              </a:buClr>
              <a:buSzPts val="2800"/>
              <a:buFont typeface="Pathway Gothic One"/>
              <a:buNone/>
              <a:defRPr sz="2800" b="0" i="0" u="none" strike="noStrike" cap="none">
                <a:solidFill>
                  <a:schemeClr val="dk1"/>
                </a:solidFill>
                <a:latin typeface="Pathway Gothic One"/>
                <a:ea typeface="Pathway Gothic One"/>
                <a:cs typeface="Pathway Gothic One"/>
                <a:sym typeface="Pathway Gothic One"/>
              </a:defRPr>
            </a:lvl9pPr>
          </a:lstStyle>
          <a:p>
            <a:endParaRPr/>
          </a:p>
        </p:txBody>
      </p:sp>
      <p:sp>
        <p:nvSpPr>
          <p:cNvPr id="7" name="Google Shape;7;p5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PT Sans"/>
              <a:buChar char="●"/>
              <a:defRPr sz="1800" b="0" i="0" u="none" strike="noStrike" cap="none">
                <a:solidFill>
                  <a:schemeClr val="dk1"/>
                </a:solidFill>
                <a:latin typeface="PT Sans"/>
                <a:ea typeface="PT Sans"/>
                <a:cs typeface="PT Sans"/>
                <a:sym typeface="PT Sans"/>
              </a:defRPr>
            </a:lvl1pPr>
            <a:lvl2pPr marL="914400" marR="0" lvl="1"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2pPr>
            <a:lvl3pPr marL="1371600" marR="0" lvl="2"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3pPr>
            <a:lvl4pPr marL="1828800" marR="0" lvl="3"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4pPr>
            <a:lvl5pPr marL="2286000" marR="0" lvl="4"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5pPr>
            <a:lvl6pPr marL="2743200" marR="0" lvl="5"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6pPr>
            <a:lvl7pPr marL="3200400" marR="0" lvl="6"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1"/>
              </a:buClr>
              <a:buSzPts val="1400"/>
              <a:buFont typeface="PT Sans"/>
              <a:buChar char="■"/>
              <a:defRPr sz="1400" b="0" i="0" u="none" strike="noStrike" cap="none">
                <a:solidFill>
                  <a:schemeClr val="dk1"/>
                </a:solidFill>
                <a:latin typeface="PT Sans"/>
                <a:ea typeface="PT Sans"/>
                <a:cs typeface="PT Sans"/>
                <a:sym typeface="PT Sans"/>
              </a:defRPr>
            </a:lvl9pPr>
          </a:lstStyle>
          <a:p>
            <a:endParaRPr/>
          </a:p>
        </p:txBody>
      </p:sp>
      <p:sp>
        <p:nvSpPr>
          <p:cNvPr id="8" name="Google Shape;8;p5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9" name="Google Shape;9;p55"/>
          <p:cNvSpPr/>
          <p:nvPr/>
        </p:nvSpPr>
        <p:spPr>
          <a:xfrm>
            <a:off x="6375" y="6026233"/>
            <a:ext cx="9144000" cy="832000"/>
          </a:xfrm>
          <a:prstGeom prst="rect">
            <a:avLst/>
          </a:prstGeom>
          <a:solidFill>
            <a:srgbClr val="7AB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55"/>
          <p:cNvPicPr preferRelativeResize="0"/>
          <p:nvPr/>
        </p:nvPicPr>
        <p:blipFill rotWithShape="1">
          <a:blip r:embed="rId17">
            <a:alphaModFix/>
          </a:blip>
          <a:srcRect/>
          <a:stretch/>
        </p:blipFill>
        <p:spPr>
          <a:xfrm>
            <a:off x="7657500" y="6015652"/>
            <a:ext cx="1486500" cy="831897"/>
          </a:xfrm>
          <a:prstGeom prst="rect">
            <a:avLst/>
          </a:prstGeom>
          <a:noFill/>
          <a:ln>
            <a:noFill/>
          </a:ln>
        </p:spPr>
      </p:pic>
    </p:spTree>
    <p:extLst>
      <p:ext uri="{BB962C8B-B14F-4D97-AF65-F5344CB8AC3E}">
        <p14:creationId xmlns:p14="http://schemas.microsoft.com/office/powerpoint/2010/main" val="861127709"/>
      </p:ext>
    </p:extLst>
  </p:cSld>
  <p:clrMap bg1="lt1" tx1="dk1" bg2="dk2" tx2="lt2" accent1="accent1" accent2="accent2" accent3="accent3" accent4="accent4" accent5="accent5" accent6="accent6" hlink="hlink" folHlink="folHlink"/>
  <p:sldLayoutIdLst>
    <p:sldLayoutId id="2147483704" r:id="rId1"/>
    <p:sldLayoutId id="2147483707" r:id="rId2"/>
    <p:sldLayoutId id="2147483708" r:id="rId3"/>
    <p:sldLayoutId id="2147483709"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d/u/0/viewer?ll=37.016337846429444%2C-115.77788514726817&amp;z=7&amp;mid=1NRDVsHaw5QqOEg2FBusZhVOXj8VPw9g" TargetMode="External"/><Relationship Id="rId2" Type="http://schemas.openxmlformats.org/officeDocument/2006/relationships/hyperlink" Target="https://www.surveymonkey.com/r/6KQKQ6Y"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https://screeningtool.geoplatform.gov/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977" y="1140942"/>
            <a:ext cx="7543800" cy="1150293"/>
          </a:xfrm>
        </p:spPr>
        <p:txBody>
          <a:bodyPr/>
          <a:lstStyle/>
          <a:p>
            <a:r>
              <a:rPr lang="en-US" sz="3200" dirty="0">
                <a:solidFill>
                  <a:schemeClr val="tx1">
                    <a:lumMod val="50000"/>
                  </a:schemeClr>
                </a:solidFill>
              </a:rPr>
              <a:t>We’ll be starting shortly...</a:t>
            </a:r>
          </a:p>
        </p:txBody>
      </p:sp>
      <p:sp>
        <p:nvSpPr>
          <p:cNvPr id="3" name="Subtitle 2"/>
          <p:cNvSpPr>
            <a:spLocks noGrp="1"/>
          </p:cNvSpPr>
          <p:nvPr>
            <p:ph type="subTitle" idx="1"/>
          </p:nvPr>
        </p:nvSpPr>
        <p:spPr>
          <a:xfrm>
            <a:off x="729048" y="3299253"/>
            <a:ext cx="6781800" cy="1066800"/>
          </a:xfrm>
        </p:spPr>
        <p:txBody>
          <a:bodyPr>
            <a:normAutofit/>
          </a:bodyPr>
          <a:lstStyle/>
          <a:p>
            <a:pPr algn="ctr"/>
            <a:r>
              <a:rPr lang="en-US" b="1" dirty="0"/>
              <a:t>Regional Workforce Alliance</a:t>
            </a:r>
          </a:p>
          <a:p>
            <a:pPr algn="ctr"/>
            <a:r>
              <a:rPr lang="en-US" b="1" dirty="0"/>
              <a:t>Quarter 2</a:t>
            </a:r>
          </a:p>
        </p:txBody>
      </p:sp>
      <p:sp>
        <p:nvSpPr>
          <p:cNvPr id="4" name="Google Shape;100;p20">
            <a:extLst>
              <a:ext uri="{FF2B5EF4-FFF2-40B4-BE49-F238E27FC236}">
                <a16:creationId xmlns:a16="http://schemas.microsoft.com/office/drawing/2014/main" id="{2701B1F1-1806-462B-A203-769E1A2A8617}"/>
              </a:ext>
            </a:extLst>
          </p:cNvPr>
          <p:cNvSpPr txBox="1">
            <a:spLocks/>
          </p:cNvSpPr>
          <p:nvPr/>
        </p:nvSpPr>
        <p:spPr>
          <a:xfrm>
            <a:off x="729048" y="4609069"/>
            <a:ext cx="7053649" cy="2005914"/>
          </a:xfrm>
          <a:prstGeom prst="rect">
            <a:avLst/>
          </a:prstGeom>
          <a:solidFill>
            <a:schemeClr val="tx1">
              <a:lumMod val="50000"/>
            </a:schemeClr>
          </a:solidFill>
          <a:ln>
            <a:noFill/>
          </a:ln>
        </p:spPr>
        <p:txBody>
          <a:bodyPr spcFirstLastPara="1" wrap="square" lIns="91425" tIns="91425" rIns="91425" bIns="91425" anchor="t" anchorCtr="0">
            <a:noAutofit/>
          </a:bodyPr>
          <a:lst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lnSpc>
                <a:spcPct val="90000"/>
              </a:lnSpc>
              <a:spcBef>
                <a:spcPts val="1000"/>
              </a:spcBef>
              <a:buClr>
                <a:schemeClr val="dk1"/>
              </a:buClr>
              <a:buSzPts val="1400"/>
              <a:buFont typeface="Arial"/>
              <a:buNone/>
            </a:pPr>
            <a:r>
              <a:rPr lang="en-US" sz="2000" b="1" u="sng" dirty="0">
                <a:solidFill>
                  <a:srgbClr val="FFFFFF"/>
                </a:solidFill>
                <a:latin typeface="Arial"/>
                <a:ea typeface="Arial"/>
                <a:cs typeface="Arial"/>
                <a:sym typeface="Arial"/>
              </a:rPr>
              <a:t>Note to Participants:</a:t>
            </a:r>
          </a:p>
          <a:p>
            <a:pPr marL="0" indent="0" algn="ctr">
              <a:spcBef>
                <a:spcPts val="2000"/>
              </a:spcBef>
              <a:buClr>
                <a:schemeClr val="dk1"/>
              </a:buClr>
              <a:buSzPts val="1400"/>
              <a:buFont typeface="Arial"/>
              <a:buNone/>
            </a:pPr>
            <a:r>
              <a:rPr lang="en-US" dirty="0">
                <a:solidFill>
                  <a:srgbClr val="FFFFFF"/>
                </a:solidFill>
                <a:latin typeface="Arial"/>
                <a:ea typeface="Arial"/>
                <a:cs typeface="Arial"/>
                <a:sym typeface="Arial"/>
              </a:rPr>
              <a:t>If you experience any difficulty connecting via </a:t>
            </a:r>
            <a:r>
              <a:rPr lang="en-US" dirty="0">
                <a:solidFill>
                  <a:srgbClr val="FFFFFF"/>
                </a:solidFill>
              </a:rPr>
              <a:t>Zoom</a:t>
            </a:r>
            <a:r>
              <a:rPr lang="en-US" dirty="0">
                <a:solidFill>
                  <a:srgbClr val="FFFFFF"/>
                </a:solidFill>
                <a:latin typeface="Arial"/>
                <a:ea typeface="Arial"/>
                <a:cs typeface="Arial"/>
                <a:sym typeface="Arial"/>
              </a:rPr>
              <a:t> at any time during the webinar please contact Wendy Angel at:</a:t>
            </a:r>
          </a:p>
          <a:p>
            <a:pPr marL="0" indent="0" algn="ctr">
              <a:spcBef>
                <a:spcPts val="2000"/>
              </a:spcBef>
              <a:buClr>
                <a:schemeClr val="dk1"/>
              </a:buClr>
              <a:buSzPts val="1400"/>
              <a:buFont typeface="Arial"/>
              <a:buNone/>
            </a:pPr>
            <a:r>
              <a:rPr lang="en-US" dirty="0">
                <a:solidFill>
                  <a:srgbClr val="FFFFFF"/>
                </a:solidFill>
                <a:latin typeface="Arial"/>
                <a:ea typeface="Arial"/>
                <a:cs typeface="Arial"/>
                <a:sym typeface="Arial"/>
              </a:rPr>
              <a:t>wangel@emeraldcities.org</a:t>
            </a:r>
          </a:p>
          <a:p>
            <a:pPr marL="0" indent="0" algn="ctr">
              <a:lnSpc>
                <a:spcPct val="90000"/>
              </a:lnSpc>
              <a:spcBef>
                <a:spcPts val="1000"/>
              </a:spcBef>
              <a:buClr>
                <a:schemeClr val="dk1"/>
              </a:buClr>
              <a:buSzPts val="1400"/>
              <a:buFont typeface="Arial"/>
              <a:buNone/>
            </a:pPr>
            <a:endParaRPr lang="en-US" u="sng" dirty="0">
              <a:solidFill>
                <a:srgbClr val="FFFFFF"/>
              </a:solidFill>
              <a:latin typeface="Arial"/>
              <a:ea typeface="Arial"/>
              <a:cs typeface="Arial"/>
              <a:sym typeface="Arial"/>
            </a:endParaRPr>
          </a:p>
          <a:p>
            <a:pPr marL="0" indent="0" algn="ctr">
              <a:lnSpc>
                <a:spcPct val="90000"/>
              </a:lnSpc>
              <a:spcBef>
                <a:spcPts val="1000"/>
              </a:spcBef>
              <a:buClr>
                <a:schemeClr val="dk1"/>
              </a:buClr>
              <a:buSzPts val="1400"/>
              <a:buFont typeface="Arial"/>
              <a:buNone/>
            </a:pPr>
            <a:endParaRPr lang="en-US" dirty="0">
              <a:solidFill>
                <a:schemeClr val="dk2"/>
              </a:solidFill>
              <a:latin typeface="Avenir"/>
              <a:ea typeface="Avenir"/>
              <a:cs typeface="Avenir"/>
              <a:sym typeface="Avenir"/>
            </a:endParaRPr>
          </a:p>
        </p:txBody>
      </p:sp>
    </p:spTree>
    <p:extLst>
      <p:ext uri="{BB962C8B-B14F-4D97-AF65-F5344CB8AC3E}">
        <p14:creationId xmlns:p14="http://schemas.microsoft.com/office/powerpoint/2010/main" val="396819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r>
              <a:rPr lang="en-US" sz="2800" dirty="0"/>
              <a:t>EDA Good Jobs Challenge Grant Update</a:t>
            </a:r>
          </a:p>
        </p:txBody>
      </p:sp>
    </p:spTree>
    <p:extLst>
      <p:ext uri="{BB962C8B-B14F-4D97-AF65-F5344CB8AC3E}">
        <p14:creationId xmlns:p14="http://schemas.microsoft.com/office/powerpoint/2010/main" val="177825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pPr algn="ctr"/>
            <a:r>
              <a:rPr lang="en-US" sz="2800" dirty="0"/>
              <a:t>Partnership Map </a:t>
            </a:r>
          </a:p>
        </p:txBody>
      </p:sp>
    </p:spTree>
    <p:extLst>
      <p:ext uri="{BB962C8B-B14F-4D97-AF65-F5344CB8AC3E}">
        <p14:creationId xmlns:p14="http://schemas.microsoft.com/office/powerpoint/2010/main" val="516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4D99-E927-4071-ACC7-0E1649C2EBF1}"/>
              </a:ext>
            </a:extLst>
          </p:cNvPr>
          <p:cNvSpPr>
            <a:spLocks noGrp="1"/>
          </p:cNvSpPr>
          <p:nvPr>
            <p:ph type="title"/>
          </p:nvPr>
        </p:nvSpPr>
        <p:spPr/>
        <p:txBody>
          <a:bodyPr/>
          <a:lstStyle/>
          <a:p>
            <a:r>
              <a:rPr lang="en-US" dirty="0"/>
              <a:t>Partnership Map </a:t>
            </a:r>
          </a:p>
        </p:txBody>
      </p:sp>
      <p:sp>
        <p:nvSpPr>
          <p:cNvPr id="3" name="Content Placeholder 2">
            <a:extLst>
              <a:ext uri="{FF2B5EF4-FFF2-40B4-BE49-F238E27FC236}">
                <a16:creationId xmlns:a16="http://schemas.microsoft.com/office/drawing/2014/main" id="{1078AB76-303A-41F6-A2CA-0ABBC98187FC}"/>
              </a:ext>
            </a:extLst>
          </p:cNvPr>
          <p:cNvSpPr>
            <a:spLocks noGrp="1"/>
          </p:cNvSpPr>
          <p:nvPr>
            <p:ph idx="1"/>
          </p:nvPr>
        </p:nvSpPr>
        <p:spPr/>
        <p:txBody>
          <a:bodyPr/>
          <a:lstStyle/>
          <a:p>
            <a:r>
              <a:rPr lang="en-US" sz="2000" dirty="0"/>
              <a:t>Interactive Map </a:t>
            </a:r>
          </a:p>
          <a:p>
            <a:pPr lvl="1"/>
            <a:r>
              <a:rPr lang="en-US" sz="2000" dirty="0"/>
              <a:t>Based on Survey Responses </a:t>
            </a:r>
          </a:p>
          <a:p>
            <a:pPr lvl="2"/>
            <a:r>
              <a:rPr lang="en-US" sz="2000" dirty="0">
                <a:hlinkClick r:id="rId2"/>
              </a:rPr>
              <a:t>https://www.surveymonkey.com/r/6KQKQ6Y</a:t>
            </a:r>
            <a:endParaRPr lang="en-US" sz="2000" dirty="0"/>
          </a:p>
          <a:p>
            <a:pPr marL="777240" lvl="2" indent="0">
              <a:buNone/>
            </a:pPr>
            <a:endParaRPr lang="en-US" sz="2000" dirty="0"/>
          </a:p>
          <a:p>
            <a:pPr lvl="1"/>
            <a:r>
              <a:rPr lang="en-US" sz="2000" dirty="0">
                <a:hlinkClick r:id="rId3"/>
              </a:rPr>
              <a:t>Google Pin Map</a:t>
            </a:r>
            <a:endParaRPr lang="en-US" sz="2000" dirty="0"/>
          </a:p>
          <a:p>
            <a:pPr lvl="2"/>
            <a:endParaRPr lang="en-US" sz="2000" dirty="0"/>
          </a:p>
          <a:p>
            <a:endParaRPr lang="en-US" dirty="0"/>
          </a:p>
        </p:txBody>
      </p:sp>
    </p:spTree>
    <p:extLst>
      <p:ext uri="{BB962C8B-B14F-4D97-AF65-F5344CB8AC3E}">
        <p14:creationId xmlns:p14="http://schemas.microsoft.com/office/powerpoint/2010/main" val="151801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0D45C-1E52-4844-A41F-43A0AEFEE847}"/>
              </a:ext>
            </a:extLst>
          </p:cNvPr>
          <p:cNvSpPr>
            <a:spLocks noGrp="1"/>
          </p:cNvSpPr>
          <p:nvPr>
            <p:ph type="title"/>
          </p:nvPr>
        </p:nvSpPr>
        <p:spPr>
          <a:xfrm>
            <a:off x="623888" y="1709741"/>
            <a:ext cx="7886700" cy="2182035"/>
          </a:xfrm>
        </p:spPr>
        <p:txBody>
          <a:bodyPr anchor="b">
            <a:normAutofit/>
          </a:bodyPr>
          <a:lstStyle/>
          <a:p>
            <a:pPr algn="ctr"/>
            <a:r>
              <a:rPr lang="en-US" sz="4800" b="1" dirty="0">
                <a:solidFill>
                  <a:srgbClr val="C5DE92"/>
                </a:solidFill>
              </a:rPr>
              <a:t>Workforce Education and Training Updates</a:t>
            </a:r>
          </a:p>
        </p:txBody>
      </p:sp>
      <p:sp>
        <p:nvSpPr>
          <p:cNvPr id="9" name="Slide Number Placeholder 1" hidden="1">
            <a:extLst>
              <a:ext uri="{FF2B5EF4-FFF2-40B4-BE49-F238E27FC236}">
                <a16:creationId xmlns:a16="http://schemas.microsoft.com/office/drawing/2014/main" id="{D499CA3F-3D3B-454F-B5FF-4872F4A77475}"/>
              </a:ext>
            </a:extLst>
          </p:cNvPr>
          <p:cNvSpPr>
            <a:spLocks noGrp="1"/>
          </p:cNvSpPr>
          <p:nvPr>
            <p:ph type="sldNum" sz="quarter" idx="4294967295"/>
          </p:nvPr>
        </p:nvSpPr>
        <p:spPr>
          <a:xfrm>
            <a:off x="7828915" y="6654800"/>
            <a:ext cx="732790" cy="203200"/>
          </a:xfrm>
        </p:spPr>
        <p:txBody>
          <a:bodyPr/>
          <a:lstStyle/>
          <a:p>
            <a:pPr>
              <a:spcAft>
                <a:spcPts val="600"/>
              </a:spcAft>
            </a:pPr>
            <a:fld id="{90BDCDF1-6A81-421E-9C2B-2AE105F3E69D}" type="slidenum">
              <a:rPr lang="en-US" smtClean="0"/>
              <a:pPr>
                <a:spcAft>
                  <a:spcPts val="600"/>
                </a:spcAft>
              </a:pPr>
              <a:t>13</a:t>
            </a:fld>
            <a:endParaRPr lang="en-US" sz="800" dirty="0"/>
          </a:p>
        </p:txBody>
      </p:sp>
    </p:spTree>
    <p:extLst>
      <p:ext uri="{BB962C8B-B14F-4D97-AF65-F5344CB8AC3E}">
        <p14:creationId xmlns:p14="http://schemas.microsoft.com/office/powerpoint/2010/main" val="399584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E7906F9-8985-4505-82D4-C692AC9A0FFC}"/>
              </a:ext>
            </a:extLst>
          </p:cNvPr>
          <p:cNvSpPr>
            <a:spLocks noGrp="1"/>
          </p:cNvSpPr>
          <p:nvPr>
            <p:ph type="sldNum" sz="quarter" idx="12"/>
          </p:nvPr>
        </p:nvSpPr>
        <p:spPr>
          <a:xfrm>
            <a:off x="7828915" y="6654800"/>
            <a:ext cx="732790" cy="203200"/>
          </a:xfrm>
        </p:spPr>
        <p:txBody>
          <a:bodyPr/>
          <a:lstStyle/>
          <a:p>
            <a:pPr>
              <a:spcAft>
                <a:spcPts val="600"/>
              </a:spcAft>
            </a:pPr>
            <a:fld id="{90BDCDF1-6A81-421E-9C2B-2AE105F3E69D}" type="slidenum">
              <a:rPr lang="en-US" smtClean="0"/>
              <a:pPr>
                <a:spcAft>
                  <a:spcPts val="600"/>
                </a:spcAft>
              </a:pPr>
              <a:t>14</a:t>
            </a:fld>
            <a:endParaRPr lang="en-US" sz="800" dirty="0"/>
          </a:p>
        </p:txBody>
      </p:sp>
      <p:sp>
        <p:nvSpPr>
          <p:cNvPr id="7" name="Google Shape;183;p33">
            <a:extLst>
              <a:ext uri="{FF2B5EF4-FFF2-40B4-BE49-F238E27FC236}">
                <a16:creationId xmlns:a16="http://schemas.microsoft.com/office/drawing/2014/main" id="{202C543A-D9A2-45A1-9915-8BB98A6B0258}"/>
              </a:ext>
            </a:extLst>
          </p:cNvPr>
          <p:cNvSpPr txBox="1">
            <a:spLocks/>
          </p:cNvSpPr>
          <p:nvPr/>
        </p:nvSpPr>
        <p:spPr>
          <a:xfrm>
            <a:off x="744070" y="1418598"/>
            <a:ext cx="7886700" cy="1382400"/>
          </a:xfrm>
          <a:prstGeom prst="rect">
            <a:avLst/>
          </a:prstGeom>
        </p:spPr>
        <p:txBody>
          <a:bodyPr spcFirstLastPara="1" wrap="square" lIns="91425" tIns="91425" rIns="91425" bIns="91425" anchor="t" anchorCtr="0">
            <a:noAutofit/>
          </a:bodyPr>
          <a:lst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en-US" dirty="0">
                <a:solidFill>
                  <a:schemeClr val="bg1"/>
                </a:solidFill>
                <a:latin typeface="Arial" panose="020B0604020202020204" pitchFamily="34" charset="0"/>
                <a:ea typeface="Avenir"/>
                <a:cs typeface="Arial" panose="020B0604020202020204" pitchFamily="34" charset="0"/>
                <a:sym typeface="Avenir"/>
              </a:rPr>
              <a:t>The County of Los Angeles/Southern California Regional Energy Network (SoCalREN) was created to harness the collective power of residents, businesses, and the public sector to achieve an unprecedented level of energy savings across Southern California. </a:t>
            </a:r>
          </a:p>
        </p:txBody>
      </p:sp>
      <p:pic>
        <p:nvPicPr>
          <p:cNvPr id="10" name="Picture 9" descr="A drawing of a cartoon character&#10;&#10;Description automatically generated">
            <a:extLst>
              <a:ext uri="{FF2B5EF4-FFF2-40B4-BE49-F238E27FC236}">
                <a16:creationId xmlns:a16="http://schemas.microsoft.com/office/drawing/2014/main" id="{EC0A02D3-B3A9-467F-B078-2490C0185885}"/>
              </a:ext>
            </a:extLst>
          </p:cNvPr>
          <p:cNvPicPr>
            <a:picLocks noChangeAspect="1"/>
          </p:cNvPicPr>
          <p:nvPr/>
        </p:nvPicPr>
        <p:blipFill>
          <a:blip r:embed="rId2"/>
          <a:stretch>
            <a:fillRect/>
          </a:stretch>
        </p:blipFill>
        <p:spPr>
          <a:xfrm>
            <a:off x="3262271" y="3015995"/>
            <a:ext cx="826010" cy="826010"/>
          </a:xfrm>
          <a:prstGeom prst="rect">
            <a:avLst/>
          </a:prstGeom>
        </p:spPr>
      </p:pic>
      <p:pic>
        <p:nvPicPr>
          <p:cNvPr id="11" name="Picture 10" descr="A close up of a sign&#10;&#10;Description automatically generated">
            <a:extLst>
              <a:ext uri="{FF2B5EF4-FFF2-40B4-BE49-F238E27FC236}">
                <a16:creationId xmlns:a16="http://schemas.microsoft.com/office/drawing/2014/main" id="{B01DF028-4D8A-425D-A037-C090EE62D1AF}"/>
              </a:ext>
            </a:extLst>
          </p:cNvPr>
          <p:cNvPicPr>
            <a:picLocks noChangeAspect="1"/>
          </p:cNvPicPr>
          <p:nvPr/>
        </p:nvPicPr>
        <p:blipFill>
          <a:blip r:embed="rId3"/>
          <a:stretch>
            <a:fillRect/>
          </a:stretch>
        </p:blipFill>
        <p:spPr>
          <a:xfrm>
            <a:off x="5034484" y="3004751"/>
            <a:ext cx="829058" cy="826010"/>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68C83B79-4780-4D0E-9C54-437ACA943450}"/>
              </a:ext>
            </a:extLst>
          </p:cNvPr>
          <p:cNvPicPr>
            <a:picLocks noChangeAspect="1"/>
          </p:cNvPicPr>
          <p:nvPr/>
        </p:nvPicPr>
        <p:blipFill>
          <a:blip r:embed="rId4"/>
          <a:stretch>
            <a:fillRect/>
          </a:stretch>
        </p:blipFill>
        <p:spPr>
          <a:xfrm>
            <a:off x="1564988" y="2998705"/>
            <a:ext cx="826010" cy="826010"/>
          </a:xfrm>
          <a:prstGeom prst="rect">
            <a:avLst/>
          </a:prstGeom>
        </p:spPr>
      </p:pic>
      <p:pic>
        <p:nvPicPr>
          <p:cNvPr id="13" name="Picture 12" descr="Icon&#10;&#10;Description automatically generated">
            <a:extLst>
              <a:ext uri="{FF2B5EF4-FFF2-40B4-BE49-F238E27FC236}">
                <a16:creationId xmlns:a16="http://schemas.microsoft.com/office/drawing/2014/main" id="{8228F35E-A868-453C-BF07-77757CACB621}"/>
              </a:ext>
            </a:extLst>
          </p:cNvPr>
          <p:cNvPicPr>
            <a:picLocks noChangeAspect="1"/>
          </p:cNvPicPr>
          <p:nvPr/>
        </p:nvPicPr>
        <p:blipFill>
          <a:blip r:embed="rId5"/>
          <a:stretch>
            <a:fillRect/>
          </a:stretch>
        </p:blipFill>
        <p:spPr>
          <a:xfrm>
            <a:off x="6806836" y="3004370"/>
            <a:ext cx="829058" cy="826010"/>
          </a:xfrm>
          <a:prstGeom prst="rect">
            <a:avLst/>
          </a:prstGeom>
        </p:spPr>
      </p:pic>
      <p:sp>
        <p:nvSpPr>
          <p:cNvPr id="14" name="TextBox 13">
            <a:extLst>
              <a:ext uri="{FF2B5EF4-FFF2-40B4-BE49-F238E27FC236}">
                <a16:creationId xmlns:a16="http://schemas.microsoft.com/office/drawing/2014/main" id="{C363F43D-7BF5-44FC-B1DE-336AC4D8F67C}"/>
              </a:ext>
            </a:extLst>
          </p:cNvPr>
          <p:cNvSpPr txBox="1"/>
          <p:nvPr/>
        </p:nvSpPr>
        <p:spPr>
          <a:xfrm>
            <a:off x="3078035" y="3990298"/>
            <a:ext cx="10102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Residential</a:t>
            </a:r>
          </a:p>
        </p:txBody>
      </p:sp>
      <p:sp>
        <p:nvSpPr>
          <p:cNvPr id="15" name="TextBox 14">
            <a:extLst>
              <a:ext uri="{FF2B5EF4-FFF2-40B4-BE49-F238E27FC236}">
                <a16:creationId xmlns:a16="http://schemas.microsoft.com/office/drawing/2014/main" id="{2D7BC43B-7FB8-4394-A323-5BB8001E7565}"/>
              </a:ext>
            </a:extLst>
          </p:cNvPr>
          <p:cNvSpPr txBox="1"/>
          <p:nvPr/>
        </p:nvSpPr>
        <p:spPr>
          <a:xfrm>
            <a:off x="4955309" y="3990298"/>
            <a:ext cx="97609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Financing</a:t>
            </a:r>
          </a:p>
        </p:txBody>
      </p:sp>
      <p:sp>
        <p:nvSpPr>
          <p:cNvPr id="16" name="TextBox 15">
            <a:extLst>
              <a:ext uri="{FF2B5EF4-FFF2-40B4-BE49-F238E27FC236}">
                <a16:creationId xmlns:a16="http://schemas.microsoft.com/office/drawing/2014/main" id="{853F4F22-8AC5-4A3A-A969-6F481FFF5301}"/>
              </a:ext>
            </a:extLst>
          </p:cNvPr>
          <p:cNvSpPr txBox="1"/>
          <p:nvPr/>
        </p:nvSpPr>
        <p:spPr>
          <a:xfrm>
            <a:off x="1314348" y="3990298"/>
            <a:ext cx="1283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Public Agencies</a:t>
            </a:r>
          </a:p>
        </p:txBody>
      </p:sp>
      <p:sp>
        <p:nvSpPr>
          <p:cNvPr id="17" name="TextBox 16">
            <a:extLst>
              <a:ext uri="{FF2B5EF4-FFF2-40B4-BE49-F238E27FC236}">
                <a16:creationId xmlns:a16="http://schemas.microsoft.com/office/drawing/2014/main" id="{CB0072E8-8345-4E78-BD71-F497BEFA9002}"/>
              </a:ext>
            </a:extLst>
          </p:cNvPr>
          <p:cNvSpPr txBox="1"/>
          <p:nvPr/>
        </p:nvSpPr>
        <p:spPr>
          <a:xfrm>
            <a:off x="6716242" y="3990298"/>
            <a:ext cx="10102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chemeClr val="bg1"/>
                </a:solidFill>
                <a:effectLst/>
                <a:uLnTx/>
                <a:uFillTx/>
                <a:latin typeface="Arial"/>
                <a:cs typeface="Arial"/>
                <a:sym typeface="Arial"/>
              </a:rPr>
              <a:t>WE&amp;T</a:t>
            </a:r>
          </a:p>
        </p:txBody>
      </p:sp>
      <p:sp>
        <p:nvSpPr>
          <p:cNvPr id="18" name="Text Placeholder 2">
            <a:extLst>
              <a:ext uri="{FF2B5EF4-FFF2-40B4-BE49-F238E27FC236}">
                <a16:creationId xmlns:a16="http://schemas.microsoft.com/office/drawing/2014/main" id="{49F408AC-0814-4F65-BD2A-7B50CF31B8B4}"/>
              </a:ext>
            </a:extLst>
          </p:cNvPr>
          <p:cNvSpPr txBox="1">
            <a:spLocks/>
          </p:cNvSpPr>
          <p:nvPr/>
        </p:nvSpPr>
        <p:spPr>
          <a:xfrm>
            <a:off x="923925" y="4308960"/>
            <a:ext cx="7296150" cy="234584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F69679"/>
              </a:buClr>
              <a:buSzTx/>
              <a:buFont typeface="Arial" pitchFamily="34" charset="0"/>
              <a:buNone/>
              <a:tabLst/>
              <a:defRPr/>
            </a:pPr>
            <a:r>
              <a:rPr kumimoji="0" lang="en-US" sz="19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OBJECTIVES:</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Provide comprehensive solutions to Public Agencies and their surrounding communities.</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Build an effective, flexible, and collaborative program structure for local governments. </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Leverage external resources to provide services and resources beyond energy efficiency.</a:t>
            </a:r>
          </a:p>
          <a:p>
            <a:pPr marL="342900" marR="0" lvl="0" indent="-228600" algn="l" defTabSz="914400" rtl="0" eaLnBrk="1" fontAlgn="auto" latinLnBrk="0" hangingPunct="1">
              <a:lnSpc>
                <a:spcPct val="100000"/>
              </a:lnSpc>
              <a:spcBef>
                <a:spcPct val="20000"/>
              </a:spcBef>
              <a:spcAft>
                <a:spcPts val="0"/>
              </a:spcAft>
              <a:buClr>
                <a:srgbClr val="F69679"/>
              </a:buClr>
              <a:buSzTx/>
              <a:buFont typeface="Arial" pitchFamily="34" charset="0"/>
              <a:buChar char="•"/>
              <a:tabLst/>
              <a:defRPr/>
            </a:pPr>
            <a:r>
              <a:rPr kumimoji="0" lang="en-US" sz="19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Become a cost-efficient leader.</a:t>
            </a:r>
          </a:p>
          <a:p>
            <a:pPr marL="50800" marR="0" lvl="0" indent="0" algn="l" defTabSz="914400" rtl="0" eaLnBrk="1" fontAlgn="auto" latinLnBrk="0" hangingPunct="1">
              <a:lnSpc>
                <a:spcPct val="100000"/>
              </a:lnSpc>
              <a:spcBef>
                <a:spcPct val="20000"/>
              </a:spcBef>
              <a:spcAft>
                <a:spcPts val="0"/>
              </a:spcAft>
              <a:buClr>
                <a:srgbClr val="F69679"/>
              </a:buClr>
              <a:buSzTx/>
              <a:buFont typeface="Arial" pitchFamily="34" charset="0"/>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0934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5E947E9A-17D3-0A40-A303-4C4D7B839B25}"/>
              </a:ext>
            </a:extLst>
          </p:cNvPr>
          <p:cNvCxnSpPr>
            <a:cxnSpLocks/>
          </p:cNvCxnSpPr>
          <p:nvPr/>
        </p:nvCxnSpPr>
        <p:spPr>
          <a:xfrm>
            <a:off x="7809666" y="3800597"/>
            <a:ext cx="0" cy="129828"/>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F1D57BF-C2FC-4E4A-B6D4-66560BCBCB99}"/>
              </a:ext>
            </a:extLst>
          </p:cNvPr>
          <p:cNvCxnSpPr>
            <a:cxnSpLocks/>
          </p:cNvCxnSpPr>
          <p:nvPr/>
        </p:nvCxnSpPr>
        <p:spPr>
          <a:xfrm flipH="1">
            <a:off x="7275423" y="3930425"/>
            <a:ext cx="1119398"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F1014D7-3F42-754E-85BE-7DEBEFBB080A}"/>
              </a:ext>
            </a:extLst>
          </p:cNvPr>
          <p:cNvCxnSpPr>
            <a:cxnSpLocks/>
          </p:cNvCxnSpPr>
          <p:nvPr/>
        </p:nvCxnSpPr>
        <p:spPr>
          <a:xfrm>
            <a:off x="7275423" y="39239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1625F94-1F60-E04A-BCC5-39B7A0C542A7}"/>
              </a:ext>
            </a:extLst>
          </p:cNvPr>
          <p:cNvCxnSpPr>
            <a:cxnSpLocks/>
          </p:cNvCxnSpPr>
          <p:nvPr/>
        </p:nvCxnSpPr>
        <p:spPr>
          <a:xfrm>
            <a:off x="8380323" y="39239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369B7-2EFE-C54A-AFE2-D10814653300}"/>
              </a:ext>
            </a:extLst>
          </p:cNvPr>
          <p:cNvCxnSpPr>
            <a:cxnSpLocks/>
          </p:cNvCxnSpPr>
          <p:nvPr/>
        </p:nvCxnSpPr>
        <p:spPr>
          <a:xfrm>
            <a:off x="3085070" y="5321753"/>
            <a:ext cx="0" cy="99102"/>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92BEC4C-6E14-1246-A598-31FE0F070273}"/>
              </a:ext>
            </a:extLst>
          </p:cNvPr>
          <p:cNvCxnSpPr>
            <a:cxnSpLocks/>
          </p:cNvCxnSpPr>
          <p:nvPr/>
        </p:nvCxnSpPr>
        <p:spPr>
          <a:xfrm>
            <a:off x="3085070" y="4645478"/>
            <a:ext cx="0" cy="99102"/>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1BEFB78B-F2EA-4147-BD24-3B507C2368CE}"/>
              </a:ext>
            </a:extLst>
          </p:cNvPr>
          <p:cNvSpPr/>
          <p:nvPr/>
        </p:nvSpPr>
        <p:spPr>
          <a:xfrm>
            <a:off x="7760287" y="2975611"/>
            <a:ext cx="91440" cy="263224"/>
          </a:xfrm>
          <a:custGeom>
            <a:avLst/>
            <a:gdLst/>
            <a:ahLst/>
            <a:cxnLst/>
            <a:rect l="0" t="0" r="0" b="0"/>
            <a:pathLst>
              <a:path>
                <a:moveTo>
                  <a:pt x="45720" y="0"/>
                </a:moveTo>
                <a:lnTo>
                  <a:pt x="45720"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90E9769F-4565-DF46-8D81-1E5041E9C3B1}"/>
              </a:ext>
            </a:extLst>
          </p:cNvPr>
          <p:cNvSpPr/>
          <p:nvPr/>
        </p:nvSpPr>
        <p:spPr>
          <a:xfrm>
            <a:off x="5708291" y="2137667"/>
            <a:ext cx="2097716" cy="263224"/>
          </a:xfrm>
          <a:custGeom>
            <a:avLst/>
            <a:gdLst/>
            <a:ahLst/>
            <a:cxnLst/>
            <a:rect l="0" t="0" r="0" b="0"/>
            <a:pathLst>
              <a:path>
                <a:moveTo>
                  <a:pt x="0" y="0"/>
                </a:moveTo>
                <a:lnTo>
                  <a:pt x="0" y="179379"/>
                </a:lnTo>
                <a:lnTo>
                  <a:pt x="2097716" y="179379"/>
                </a:lnTo>
                <a:lnTo>
                  <a:pt x="2097716"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0FAE51E1-F350-9A42-A130-EB65126922B3}"/>
              </a:ext>
            </a:extLst>
          </p:cNvPr>
          <p:cNvSpPr/>
          <p:nvPr/>
        </p:nvSpPr>
        <p:spPr>
          <a:xfrm>
            <a:off x="3610574" y="2975611"/>
            <a:ext cx="1556633" cy="263224"/>
          </a:xfrm>
          <a:custGeom>
            <a:avLst/>
            <a:gdLst/>
            <a:ahLst/>
            <a:cxnLst/>
            <a:rect l="0" t="0" r="0" b="0"/>
            <a:pathLst>
              <a:path>
                <a:moveTo>
                  <a:pt x="0" y="0"/>
                </a:moveTo>
                <a:lnTo>
                  <a:pt x="0" y="179379"/>
                </a:lnTo>
                <a:lnTo>
                  <a:pt x="1556633" y="179379"/>
                </a:lnTo>
                <a:lnTo>
                  <a:pt x="1556633"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973CDDEB-BC1F-D243-83F5-67F6117C0BDC}"/>
              </a:ext>
            </a:extLst>
          </p:cNvPr>
          <p:cNvSpPr/>
          <p:nvPr/>
        </p:nvSpPr>
        <p:spPr>
          <a:xfrm>
            <a:off x="2053941" y="2975611"/>
            <a:ext cx="1556633" cy="263224"/>
          </a:xfrm>
          <a:custGeom>
            <a:avLst/>
            <a:gdLst/>
            <a:ahLst/>
            <a:cxnLst/>
            <a:rect l="0" t="0" r="0" b="0"/>
            <a:pathLst>
              <a:path>
                <a:moveTo>
                  <a:pt x="1556633" y="0"/>
                </a:moveTo>
                <a:lnTo>
                  <a:pt x="1556633" y="179379"/>
                </a:lnTo>
                <a:lnTo>
                  <a:pt x="0" y="179379"/>
                </a:lnTo>
                <a:lnTo>
                  <a:pt x="0"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id="{E60AF305-D236-D84B-918E-0694EAA2738C}"/>
              </a:ext>
            </a:extLst>
          </p:cNvPr>
          <p:cNvSpPr/>
          <p:nvPr/>
        </p:nvSpPr>
        <p:spPr>
          <a:xfrm>
            <a:off x="3610574" y="2137667"/>
            <a:ext cx="2097716" cy="263224"/>
          </a:xfrm>
          <a:custGeom>
            <a:avLst/>
            <a:gdLst/>
            <a:ahLst/>
            <a:cxnLst/>
            <a:rect l="0" t="0" r="0" b="0"/>
            <a:pathLst>
              <a:path>
                <a:moveTo>
                  <a:pt x="2097716" y="0"/>
                </a:moveTo>
                <a:lnTo>
                  <a:pt x="2097716" y="179379"/>
                </a:lnTo>
                <a:lnTo>
                  <a:pt x="0" y="179379"/>
                </a:lnTo>
                <a:lnTo>
                  <a:pt x="0" y="263224"/>
                </a:lnTo>
              </a:path>
            </a:pathLst>
          </a:custGeom>
          <a:noFill/>
          <a:ln w="25400">
            <a:solidFill>
              <a:srgbClr val="B2C0C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Rounded Rectangle 21">
            <a:extLst>
              <a:ext uri="{FF2B5EF4-FFF2-40B4-BE49-F238E27FC236}">
                <a16:creationId xmlns:a16="http://schemas.microsoft.com/office/drawing/2014/main" id="{1076450C-ADB0-B846-913C-ECDC3662B634}"/>
              </a:ext>
            </a:extLst>
          </p:cNvPr>
          <p:cNvSpPr/>
          <p:nvPr/>
        </p:nvSpPr>
        <p:spPr>
          <a:xfrm>
            <a:off x="4265522" y="1312110"/>
            <a:ext cx="2877041" cy="825556"/>
          </a:xfrm>
          <a:prstGeom prst="roundRect">
            <a:avLst>
              <a:gd name="adj" fmla="val 10000"/>
            </a:avLst>
          </a:prstGeom>
          <a:solidFill>
            <a:srgbClr val="9CB75D"/>
          </a:solidFill>
          <a:ln>
            <a:solidFill>
              <a:srgbClr val="9CB75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eform 22">
            <a:extLst>
              <a:ext uri="{FF2B5EF4-FFF2-40B4-BE49-F238E27FC236}">
                <a16:creationId xmlns:a16="http://schemas.microsoft.com/office/drawing/2014/main" id="{738294B7-9FF7-8D40-A460-389C56CE0F6D}"/>
              </a:ext>
            </a:extLst>
          </p:cNvPr>
          <p:cNvSpPr/>
          <p:nvPr/>
        </p:nvSpPr>
        <p:spPr>
          <a:xfrm>
            <a:off x="4265522" y="1314961"/>
            <a:ext cx="2877041" cy="818860"/>
          </a:xfrm>
          <a:custGeom>
            <a:avLst/>
            <a:gdLst>
              <a:gd name="connsiteX0" fmla="*/ 0 w 1807678"/>
              <a:gd name="connsiteY0" fmla="*/ 97432 h 974322"/>
              <a:gd name="connsiteX1" fmla="*/ 97432 w 1807678"/>
              <a:gd name="connsiteY1" fmla="*/ 0 h 974322"/>
              <a:gd name="connsiteX2" fmla="*/ 1710246 w 1807678"/>
              <a:gd name="connsiteY2" fmla="*/ 0 h 974322"/>
              <a:gd name="connsiteX3" fmla="*/ 1807678 w 1807678"/>
              <a:gd name="connsiteY3" fmla="*/ 97432 h 974322"/>
              <a:gd name="connsiteX4" fmla="*/ 1807678 w 1807678"/>
              <a:gd name="connsiteY4" fmla="*/ 876890 h 974322"/>
              <a:gd name="connsiteX5" fmla="*/ 1710246 w 1807678"/>
              <a:gd name="connsiteY5" fmla="*/ 974322 h 974322"/>
              <a:gd name="connsiteX6" fmla="*/ 97432 w 1807678"/>
              <a:gd name="connsiteY6" fmla="*/ 974322 h 974322"/>
              <a:gd name="connsiteX7" fmla="*/ 0 w 1807678"/>
              <a:gd name="connsiteY7" fmla="*/ 876890 h 974322"/>
              <a:gd name="connsiteX8" fmla="*/ 0 w 1807678"/>
              <a:gd name="connsiteY8" fmla="*/ 97432 h 97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678" h="974322">
                <a:moveTo>
                  <a:pt x="0" y="97432"/>
                </a:moveTo>
                <a:cubicBezTo>
                  <a:pt x="0" y="43622"/>
                  <a:pt x="43622" y="0"/>
                  <a:pt x="97432" y="0"/>
                </a:cubicBezTo>
                <a:lnTo>
                  <a:pt x="1710246" y="0"/>
                </a:lnTo>
                <a:cubicBezTo>
                  <a:pt x="1764056" y="0"/>
                  <a:pt x="1807678" y="43622"/>
                  <a:pt x="1807678" y="97432"/>
                </a:cubicBezTo>
                <a:lnTo>
                  <a:pt x="1807678" y="876890"/>
                </a:lnTo>
                <a:cubicBezTo>
                  <a:pt x="1807678" y="930700"/>
                  <a:pt x="1764056" y="974322"/>
                  <a:pt x="1710246" y="974322"/>
                </a:cubicBezTo>
                <a:lnTo>
                  <a:pt x="97432" y="974322"/>
                </a:lnTo>
                <a:cubicBezTo>
                  <a:pt x="43622" y="974322"/>
                  <a:pt x="0" y="930700"/>
                  <a:pt x="0" y="876890"/>
                </a:cubicBezTo>
                <a:lnTo>
                  <a:pt x="0" y="97432"/>
                </a:lnTo>
                <a:close/>
              </a:path>
            </a:pathLst>
          </a:custGeom>
          <a:solidFill>
            <a:schemeClr val="lt1">
              <a:hueOff val="0"/>
              <a:satOff val="0"/>
              <a:lumOff val="0"/>
              <a:alpha val="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497" tIns="89497" rIns="89497" bIns="89497"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Arial" panose="020B0604020202020204" pitchFamily="34" charset="0"/>
                <a:cs typeface="Arial" panose="020B0604020202020204" pitchFamily="34" charset="0"/>
              </a:rPr>
              <a:t>Workforce Education and Training Sector </a:t>
            </a:r>
          </a:p>
        </p:txBody>
      </p:sp>
      <p:sp>
        <p:nvSpPr>
          <p:cNvPr id="24" name="Rounded Rectangle 23">
            <a:extLst>
              <a:ext uri="{FF2B5EF4-FFF2-40B4-BE49-F238E27FC236}">
                <a16:creationId xmlns:a16="http://schemas.microsoft.com/office/drawing/2014/main" id="{C388FF83-E41D-7442-9C5C-BDE319AAC55D}"/>
              </a:ext>
            </a:extLst>
          </p:cNvPr>
          <p:cNvSpPr/>
          <p:nvPr/>
        </p:nvSpPr>
        <p:spPr>
          <a:xfrm>
            <a:off x="2953457" y="2400891"/>
            <a:ext cx="1314234" cy="574719"/>
          </a:xfrm>
          <a:prstGeom prst="roundRect">
            <a:avLst>
              <a:gd name="adj" fmla="val 10000"/>
            </a:avLst>
          </a:prstGeom>
          <a:solidFill>
            <a:srgbClr val="7495AB"/>
          </a:solidFill>
          <a:ln>
            <a:solidFill>
              <a:srgbClr val="7495A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24">
            <a:extLst>
              <a:ext uri="{FF2B5EF4-FFF2-40B4-BE49-F238E27FC236}">
                <a16:creationId xmlns:a16="http://schemas.microsoft.com/office/drawing/2014/main" id="{30ECB66A-FD6D-184A-AA10-86A8D8BEF7F2}"/>
              </a:ext>
            </a:extLst>
          </p:cNvPr>
          <p:cNvSpPr/>
          <p:nvPr/>
        </p:nvSpPr>
        <p:spPr>
          <a:xfrm>
            <a:off x="2953456" y="2400890"/>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Offerings</a:t>
            </a:r>
            <a:r>
              <a:rPr lang="en-US" sz="1050" kern="1200" dirty="0">
                <a:solidFill>
                  <a:schemeClr val="bg1"/>
                </a:solidFill>
                <a:latin typeface="Arial" panose="020B0604020202020204" pitchFamily="34" charset="0"/>
                <a:cs typeface="Arial" panose="020B0604020202020204" pitchFamily="34" charset="0"/>
              </a:rPr>
              <a:t> </a:t>
            </a:r>
          </a:p>
        </p:txBody>
      </p:sp>
      <p:sp>
        <p:nvSpPr>
          <p:cNvPr id="29" name="Freeform 28">
            <a:extLst>
              <a:ext uri="{FF2B5EF4-FFF2-40B4-BE49-F238E27FC236}">
                <a16:creationId xmlns:a16="http://schemas.microsoft.com/office/drawing/2014/main" id="{218C1105-0EB4-784C-9FA2-9AAD4328860C}"/>
              </a:ext>
            </a:extLst>
          </p:cNvPr>
          <p:cNvSpPr/>
          <p:nvPr/>
        </p:nvSpPr>
        <p:spPr>
          <a:xfrm>
            <a:off x="560445" y="4076778"/>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marL="0" lvl="0" indent="0" algn="ctr" defTabSz="466725">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Multifamily</a:t>
            </a:r>
          </a:p>
        </p:txBody>
      </p:sp>
      <p:sp>
        <p:nvSpPr>
          <p:cNvPr id="31" name="Freeform 30">
            <a:extLst>
              <a:ext uri="{FF2B5EF4-FFF2-40B4-BE49-F238E27FC236}">
                <a16:creationId xmlns:a16="http://schemas.microsoft.com/office/drawing/2014/main" id="{CC0016D2-8C94-1F42-97BA-3F1FA6BFADA0}"/>
              </a:ext>
            </a:extLst>
          </p:cNvPr>
          <p:cNvSpPr/>
          <p:nvPr/>
        </p:nvSpPr>
        <p:spPr>
          <a:xfrm>
            <a:off x="1586093" y="4076778"/>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IOU</a:t>
            </a:r>
          </a:p>
        </p:txBody>
      </p:sp>
      <p:sp>
        <p:nvSpPr>
          <p:cNvPr id="35" name="Freeform 34">
            <a:extLst>
              <a:ext uri="{FF2B5EF4-FFF2-40B4-BE49-F238E27FC236}">
                <a16:creationId xmlns:a16="http://schemas.microsoft.com/office/drawing/2014/main" id="{86B2313C-5CEB-F946-9BFC-E9065CB51EEF}"/>
              </a:ext>
            </a:extLst>
          </p:cNvPr>
          <p:cNvSpPr/>
          <p:nvPr/>
        </p:nvSpPr>
        <p:spPr>
          <a:xfrm>
            <a:off x="2617352" y="4747034"/>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E-Contractor Academy</a:t>
            </a:r>
          </a:p>
        </p:txBody>
      </p:sp>
      <p:sp>
        <p:nvSpPr>
          <p:cNvPr id="37" name="Freeform 36">
            <a:extLst>
              <a:ext uri="{FF2B5EF4-FFF2-40B4-BE49-F238E27FC236}">
                <a16:creationId xmlns:a16="http://schemas.microsoft.com/office/drawing/2014/main" id="{E3C8F1F3-AF55-7745-B0E1-DB9E2002C64B}"/>
              </a:ext>
            </a:extLst>
          </p:cNvPr>
          <p:cNvSpPr/>
          <p:nvPr/>
        </p:nvSpPr>
        <p:spPr>
          <a:xfrm>
            <a:off x="2617352" y="5428630"/>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Coaching</a:t>
            </a:r>
          </a:p>
        </p:txBody>
      </p:sp>
      <p:sp>
        <p:nvSpPr>
          <p:cNvPr id="47" name="Freeform 46">
            <a:extLst>
              <a:ext uri="{FF2B5EF4-FFF2-40B4-BE49-F238E27FC236}">
                <a16:creationId xmlns:a16="http://schemas.microsoft.com/office/drawing/2014/main" id="{3953CAD7-F61B-EF40-8541-D2BBE23550DC}"/>
              </a:ext>
            </a:extLst>
          </p:cNvPr>
          <p:cNvSpPr/>
          <p:nvPr/>
        </p:nvSpPr>
        <p:spPr>
          <a:xfrm>
            <a:off x="5002469" y="4914718"/>
            <a:ext cx="971402" cy="574719"/>
          </a:xfrm>
          <a:custGeom>
            <a:avLst/>
            <a:gdLst>
              <a:gd name="connsiteX0" fmla="*/ 0 w 971402"/>
              <a:gd name="connsiteY0" fmla="*/ 57472 h 574719"/>
              <a:gd name="connsiteX1" fmla="*/ 57472 w 971402"/>
              <a:gd name="connsiteY1" fmla="*/ 0 h 574719"/>
              <a:gd name="connsiteX2" fmla="*/ 913930 w 971402"/>
              <a:gd name="connsiteY2" fmla="*/ 0 h 574719"/>
              <a:gd name="connsiteX3" fmla="*/ 971402 w 971402"/>
              <a:gd name="connsiteY3" fmla="*/ 57472 h 574719"/>
              <a:gd name="connsiteX4" fmla="*/ 971402 w 971402"/>
              <a:gd name="connsiteY4" fmla="*/ 517247 h 574719"/>
              <a:gd name="connsiteX5" fmla="*/ 913930 w 971402"/>
              <a:gd name="connsiteY5" fmla="*/ 574719 h 574719"/>
              <a:gd name="connsiteX6" fmla="*/ 57472 w 971402"/>
              <a:gd name="connsiteY6" fmla="*/ 574719 h 574719"/>
              <a:gd name="connsiteX7" fmla="*/ 0 w 971402"/>
              <a:gd name="connsiteY7" fmla="*/ 517247 h 574719"/>
              <a:gd name="connsiteX8" fmla="*/ 0 w 971402"/>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402" h="574719">
                <a:moveTo>
                  <a:pt x="0" y="57472"/>
                </a:moveTo>
                <a:cubicBezTo>
                  <a:pt x="0" y="25731"/>
                  <a:pt x="25731" y="0"/>
                  <a:pt x="57472" y="0"/>
                </a:cubicBezTo>
                <a:lnTo>
                  <a:pt x="913930" y="0"/>
                </a:lnTo>
                <a:cubicBezTo>
                  <a:pt x="945671" y="0"/>
                  <a:pt x="971402" y="25731"/>
                  <a:pt x="971402" y="57472"/>
                </a:cubicBezTo>
                <a:lnTo>
                  <a:pt x="971402" y="517247"/>
                </a:lnTo>
                <a:cubicBezTo>
                  <a:pt x="971402" y="548988"/>
                  <a:pt x="945671" y="574719"/>
                  <a:pt x="913930"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Work Experience</a:t>
            </a:r>
          </a:p>
        </p:txBody>
      </p:sp>
      <p:sp>
        <p:nvSpPr>
          <p:cNvPr id="49" name="Freeform 48">
            <a:extLst>
              <a:ext uri="{FF2B5EF4-FFF2-40B4-BE49-F238E27FC236}">
                <a16:creationId xmlns:a16="http://schemas.microsoft.com/office/drawing/2014/main" id="{220E77B5-7D71-2B45-AD2F-CADEF46B27B2}"/>
              </a:ext>
            </a:extLst>
          </p:cNvPr>
          <p:cNvSpPr/>
          <p:nvPr/>
        </p:nvSpPr>
        <p:spPr>
          <a:xfrm>
            <a:off x="6090116" y="4917755"/>
            <a:ext cx="1053411" cy="574719"/>
          </a:xfrm>
          <a:custGeom>
            <a:avLst/>
            <a:gdLst>
              <a:gd name="connsiteX0" fmla="*/ 0 w 1053411"/>
              <a:gd name="connsiteY0" fmla="*/ 57472 h 574719"/>
              <a:gd name="connsiteX1" fmla="*/ 57472 w 1053411"/>
              <a:gd name="connsiteY1" fmla="*/ 0 h 574719"/>
              <a:gd name="connsiteX2" fmla="*/ 995939 w 1053411"/>
              <a:gd name="connsiteY2" fmla="*/ 0 h 574719"/>
              <a:gd name="connsiteX3" fmla="*/ 1053411 w 1053411"/>
              <a:gd name="connsiteY3" fmla="*/ 57472 h 574719"/>
              <a:gd name="connsiteX4" fmla="*/ 1053411 w 1053411"/>
              <a:gd name="connsiteY4" fmla="*/ 517247 h 574719"/>
              <a:gd name="connsiteX5" fmla="*/ 995939 w 1053411"/>
              <a:gd name="connsiteY5" fmla="*/ 574719 h 574719"/>
              <a:gd name="connsiteX6" fmla="*/ 57472 w 1053411"/>
              <a:gd name="connsiteY6" fmla="*/ 574719 h 574719"/>
              <a:gd name="connsiteX7" fmla="*/ 0 w 1053411"/>
              <a:gd name="connsiteY7" fmla="*/ 517247 h 574719"/>
              <a:gd name="connsiteX8" fmla="*/ 0 w 1053411"/>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411" h="574719">
                <a:moveTo>
                  <a:pt x="0" y="57472"/>
                </a:moveTo>
                <a:cubicBezTo>
                  <a:pt x="0" y="25731"/>
                  <a:pt x="25731" y="0"/>
                  <a:pt x="57472" y="0"/>
                </a:cubicBezTo>
                <a:lnTo>
                  <a:pt x="995939" y="0"/>
                </a:lnTo>
                <a:cubicBezTo>
                  <a:pt x="1027680" y="0"/>
                  <a:pt x="1053411" y="25731"/>
                  <a:pt x="1053411" y="57472"/>
                </a:cubicBezTo>
                <a:lnTo>
                  <a:pt x="1053411" y="517247"/>
                </a:lnTo>
                <a:cubicBezTo>
                  <a:pt x="1053411" y="548988"/>
                  <a:pt x="1027680" y="574719"/>
                  <a:pt x="995939"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27432"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SOLIDWORKS Industry Certification</a:t>
            </a:r>
          </a:p>
        </p:txBody>
      </p:sp>
      <p:sp>
        <p:nvSpPr>
          <p:cNvPr id="50" name="Rounded Rectangle 49">
            <a:extLst>
              <a:ext uri="{FF2B5EF4-FFF2-40B4-BE49-F238E27FC236}">
                <a16:creationId xmlns:a16="http://schemas.microsoft.com/office/drawing/2014/main" id="{9D9FF5BF-0AF0-614B-93CF-4969F2764D4E}"/>
              </a:ext>
            </a:extLst>
          </p:cNvPr>
          <p:cNvSpPr/>
          <p:nvPr/>
        </p:nvSpPr>
        <p:spPr>
          <a:xfrm>
            <a:off x="7148890" y="2400891"/>
            <a:ext cx="1314234" cy="574719"/>
          </a:xfrm>
          <a:prstGeom prst="roundRect">
            <a:avLst>
              <a:gd name="adj" fmla="val 10000"/>
            </a:avLst>
          </a:prstGeom>
          <a:solidFill>
            <a:srgbClr val="7495AB"/>
          </a:solidFill>
          <a:ln>
            <a:solidFill>
              <a:srgbClr val="7495A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Freeform 50">
            <a:extLst>
              <a:ext uri="{FF2B5EF4-FFF2-40B4-BE49-F238E27FC236}">
                <a16:creationId xmlns:a16="http://schemas.microsoft.com/office/drawing/2014/main" id="{24A4095B-5CDD-A24C-9DE1-220C3E6AB48C}"/>
              </a:ext>
            </a:extLst>
          </p:cNvPr>
          <p:cNvSpPr/>
          <p:nvPr/>
        </p:nvSpPr>
        <p:spPr>
          <a:xfrm>
            <a:off x="7148890" y="2400889"/>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Sub-Program</a:t>
            </a:r>
            <a:endParaRPr lang="en-US" sz="1050" kern="1200" dirty="0">
              <a:solidFill>
                <a:schemeClr val="bg1"/>
              </a:solidFill>
              <a:latin typeface="Arial" panose="020B06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4D73CBF4-7AC0-334A-9114-1DA375977D00}"/>
              </a:ext>
            </a:extLst>
          </p:cNvPr>
          <p:cNvSpPr/>
          <p:nvPr/>
        </p:nvSpPr>
        <p:spPr>
          <a:xfrm>
            <a:off x="6770166" y="4067422"/>
            <a:ext cx="979222" cy="574719"/>
          </a:xfrm>
          <a:custGeom>
            <a:avLst/>
            <a:gdLst>
              <a:gd name="connsiteX0" fmla="*/ 0 w 979222"/>
              <a:gd name="connsiteY0" fmla="*/ 57472 h 574719"/>
              <a:gd name="connsiteX1" fmla="*/ 57472 w 979222"/>
              <a:gd name="connsiteY1" fmla="*/ 0 h 574719"/>
              <a:gd name="connsiteX2" fmla="*/ 921750 w 979222"/>
              <a:gd name="connsiteY2" fmla="*/ 0 h 574719"/>
              <a:gd name="connsiteX3" fmla="*/ 979222 w 979222"/>
              <a:gd name="connsiteY3" fmla="*/ 57472 h 574719"/>
              <a:gd name="connsiteX4" fmla="*/ 979222 w 979222"/>
              <a:gd name="connsiteY4" fmla="*/ 517247 h 574719"/>
              <a:gd name="connsiteX5" fmla="*/ 921750 w 979222"/>
              <a:gd name="connsiteY5" fmla="*/ 574719 h 574719"/>
              <a:gd name="connsiteX6" fmla="*/ 57472 w 979222"/>
              <a:gd name="connsiteY6" fmla="*/ 574719 h 574719"/>
              <a:gd name="connsiteX7" fmla="*/ 0 w 979222"/>
              <a:gd name="connsiteY7" fmla="*/ 517247 h 574719"/>
              <a:gd name="connsiteX8" fmla="*/ 0 w 979222"/>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222" h="574719">
                <a:moveTo>
                  <a:pt x="0" y="57472"/>
                </a:moveTo>
                <a:cubicBezTo>
                  <a:pt x="0" y="25731"/>
                  <a:pt x="25731" y="0"/>
                  <a:pt x="57472" y="0"/>
                </a:cubicBezTo>
                <a:lnTo>
                  <a:pt x="921750" y="0"/>
                </a:lnTo>
                <a:cubicBezTo>
                  <a:pt x="953491" y="0"/>
                  <a:pt x="979222" y="25731"/>
                  <a:pt x="979222" y="57472"/>
                </a:cubicBezTo>
                <a:lnTo>
                  <a:pt x="979222" y="517247"/>
                </a:lnTo>
                <a:cubicBezTo>
                  <a:pt x="979222" y="548988"/>
                  <a:pt x="953491" y="574719"/>
                  <a:pt x="921750" y="574719"/>
                </a:cubicBezTo>
                <a:lnTo>
                  <a:pt x="57472" y="574719"/>
                </a:lnTo>
                <a:cubicBezTo>
                  <a:pt x="25731" y="574719"/>
                  <a:pt x="0" y="548988"/>
                  <a:pt x="0" y="517247"/>
                </a:cubicBezTo>
                <a:lnTo>
                  <a:pt x="0" y="57472"/>
                </a:lnTo>
                <a:close/>
              </a:path>
            </a:pathLst>
          </a:custGeom>
          <a:solidFill>
            <a:srgbClr val="7BC4AA">
              <a:alpha val="20000"/>
            </a:srgbClr>
          </a:solidFill>
          <a:ln>
            <a:solidFill>
              <a:srgbClr val="008D7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BPI Certification</a:t>
            </a:r>
          </a:p>
        </p:txBody>
      </p:sp>
      <p:sp>
        <p:nvSpPr>
          <p:cNvPr id="57" name="Freeform 56">
            <a:extLst>
              <a:ext uri="{FF2B5EF4-FFF2-40B4-BE49-F238E27FC236}">
                <a16:creationId xmlns:a16="http://schemas.microsoft.com/office/drawing/2014/main" id="{37821AA3-F05B-DB46-9962-E4C56077FCD1}"/>
              </a:ext>
            </a:extLst>
          </p:cNvPr>
          <p:cNvSpPr/>
          <p:nvPr/>
        </p:nvSpPr>
        <p:spPr>
          <a:xfrm>
            <a:off x="7869001" y="4070710"/>
            <a:ext cx="988182" cy="574719"/>
          </a:xfrm>
          <a:custGeom>
            <a:avLst/>
            <a:gdLst>
              <a:gd name="connsiteX0" fmla="*/ 0 w 988182"/>
              <a:gd name="connsiteY0" fmla="*/ 57472 h 574719"/>
              <a:gd name="connsiteX1" fmla="*/ 57472 w 988182"/>
              <a:gd name="connsiteY1" fmla="*/ 0 h 574719"/>
              <a:gd name="connsiteX2" fmla="*/ 930710 w 988182"/>
              <a:gd name="connsiteY2" fmla="*/ 0 h 574719"/>
              <a:gd name="connsiteX3" fmla="*/ 988182 w 988182"/>
              <a:gd name="connsiteY3" fmla="*/ 57472 h 574719"/>
              <a:gd name="connsiteX4" fmla="*/ 988182 w 988182"/>
              <a:gd name="connsiteY4" fmla="*/ 517247 h 574719"/>
              <a:gd name="connsiteX5" fmla="*/ 930710 w 988182"/>
              <a:gd name="connsiteY5" fmla="*/ 574719 h 574719"/>
              <a:gd name="connsiteX6" fmla="*/ 57472 w 988182"/>
              <a:gd name="connsiteY6" fmla="*/ 574719 h 574719"/>
              <a:gd name="connsiteX7" fmla="*/ 0 w 988182"/>
              <a:gd name="connsiteY7" fmla="*/ 517247 h 574719"/>
              <a:gd name="connsiteX8" fmla="*/ 0 w 988182"/>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182" h="574719">
                <a:moveTo>
                  <a:pt x="0" y="57472"/>
                </a:moveTo>
                <a:cubicBezTo>
                  <a:pt x="0" y="25731"/>
                  <a:pt x="25731" y="0"/>
                  <a:pt x="57472" y="0"/>
                </a:cubicBezTo>
                <a:lnTo>
                  <a:pt x="930710" y="0"/>
                </a:lnTo>
                <a:cubicBezTo>
                  <a:pt x="962451" y="0"/>
                  <a:pt x="988182" y="25731"/>
                  <a:pt x="988182" y="57472"/>
                </a:cubicBezTo>
                <a:lnTo>
                  <a:pt x="988182" y="517247"/>
                </a:lnTo>
                <a:cubicBezTo>
                  <a:pt x="988182" y="548988"/>
                  <a:pt x="962451" y="574719"/>
                  <a:pt x="930710" y="574719"/>
                </a:cubicBezTo>
                <a:lnTo>
                  <a:pt x="57472" y="574719"/>
                </a:lnTo>
                <a:cubicBezTo>
                  <a:pt x="25731" y="574719"/>
                  <a:pt x="0" y="548988"/>
                  <a:pt x="0" y="517247"/>
                </a:cubicBezTo>
                <a:lnTo>
                  <a:pt x="0" y="57472"/>
                </a:lnTo>
                <a:close/>
              </a:path>
            </a:pathLst>
          </a:custGeom>
          <a:solidFill>
            <a:srgbClr val="7BC4AA">
              <a:alpha val="20000"/>
            </a:srgbClr>
          </a:solidFill>
          <a:ln>
            <a:solidFill>
              <a:srgbClr val="008D7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Paid Work Experience</a:t>
            </a:r>
          </a:p>
        </p:txBody>
      </p:sp>
      <p:cxnSp>
        <p:nvCxnSpPr>
          <p:cNvPr id="67" name="Straight Connector 66">
            <a:extLst>
              <a:ext uri="{FF2B5EF4-FFF2-40B4-BE49-F238E27FC236}">
                <a16:creationId xmlns:a16="http://schemas.microsoft.com/office/drawing/2014/main" id="{C0EA8851-37EE-264A-8BAE-163FFC7B97AF}"/>
              </a:ext>
            </a:extLst>
          </p:cNvPr>
          <p:cNvCxnSpPr>
            <a:cxnSpLocks/>
          </p:cNvCxnSpPr>
          <p:nvPr/>
        </p:nvCxnSpPr>
        <p:spPr>
          <a:xfrm>
            <a:off x="4265900" y="4647932"/>
            <a:ext cx="0" cy="266786"/>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43" name="Freeform 42">
            <a:extLst>
              <a:ext uri="{FF2B5EF4-FFF2-40B4-BE49-F238E27FC236}">
                <a16:creationId xmlns:a16="http://schemas.microsoft.com/office/drawing/2014/main" id="{C4B7EBC7-F8FC-9A4F-92DD-5BD3D43E579B}"/>
              </a:ext>
            </a:extLst>
          </p:cNvPr>
          <p:cNvSpPr/>
          <p:nvPr/>
        </p:nvSpPr>
        <p:spPr>
          <a:xfrm>
            <a:off x="3812988" y="4914718"/>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Skills Certificates</a:t>
            </a:r>
          </a:p>
        </p:txBody>
      </p:sp>
      <p:cxnSp>
        <p:nvCxnSpPr>
          <p:cNvPr id="73" name="Elbow Connector 72">
            <a:extLst>
              <a:ext uri="{FF2B5EF4-FFF2-40B4-BE49-F238E27FC236}">
                <a16:creationId xmlns:a16="http://schemas.microsoft.com/office/drawing/2014/main" id="{4F37EFC8-EFAC-6740-8329-0E2BFDBC61FF}"/>
              </a:ext>
            </a:extLst>
          </p:cNvPr>
          <p:cNvCxnSpPr>
            <a:stCxn id="26" idx="2"/>
          </p:cNvCxnSpPr>
          <p:nvPr/>
        </p:nvCxnSpPr>
        <p:spPr>
          <a:xfrm rot="16200000" flipH="1">
            <a:off x="2503699" y="3363795"/>
            <a:ext cx="131613" cy="1031129"/>
          </a:xfrm>
          <a:prstGeom prst="bentConnector2">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0B67CDF-0839-7D4D-AF20-CCA1F771ED75}"/>
              </a:ext>
            </a:extLst>
          </p:cNvPr>
          <p:cNvCxnSpPr>
            <a:cxnSpLocks/>
          </p:cNvCxnSpPr>
          <p:nvPr/>
        </p:nvCxnSpPr>
        <p:spPr>
          <a:xfrm>
            <a:off x="3085070" y="3935795"/>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7D912E1-8C52-6C46-A541-87C57555D98F}"/>
              </a:ext>
            </a:extLst>
          </p:cNvPr>
          <p:cNvCxnSpPr>
            <a:cxnSpLocks/>
          </p:cNvCxnSpPr>
          <p:nvPr/>
        </p:nvCxnSpPr>
        <p:spPr>
          <a:xfrm>
            <a:off x="2052390" y="3935795"/>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E52E5B-A934-0B46-B733-05EF3C5F32C8}"/>
              </a:ext>
            </a:extLst>
          </p:cNvPr>
          <p:cNvCxnSpPr>
            <a:cxnSpLocks/>
          </p:cNvCxnSpPr>
          <p:nvPr/>
        </p:nvCxnSpPr>
        <p:spPr>
          <a:xfrm flipH="1">
            <a:off x="1012980" y="3951672"/>
            <a:ext cx="1025648"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5F248E6-ABE3-3D43-8A14-36C55CD9DEBF}"/>
              </a:ext>
            </a:extLst>
          </p:cNvPr>
          <p:cNvCxnSpPr>
            <a:cxnSpLocks/>
          </p:cNvCxnSpPr>
          <p:nvPr/>
        </p:nvCxnSpPr>
        <p:spPr>
          <a:xfrm>
            <a:off x="1012980" y="3945167"/>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33" name="Freeform 32">
            <a:extLst>
              <a:ext uri="{FF2B5EF4-FFF2-40B4-BE49-F238E27FC236}">
                <a16:creationId xmlns:a16="http://schemas.microsoft.com/office/drawing/2014/main" id="{70C61B54-FC1C-BB46-BA7B-D9AD0C15A638}"/>
              </a:ext>
            </a:extLst>
          </p:cNvPr>
          <p:cNvSpPr/>
          <p:nvPr/>
        </p:nvSpPr>
        <p:spPr>
          <a:xfrm>
            <a:off x="2616265" y="4073213"/>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7495AB">
              <a:alpha val="20000"/>
            </a:srgbClr>
          </a:solidFill>
          <a:ln>
            <a:solidFill>
              <a:srgbClr val="14435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Public Sector</a:t>
            </a:r>
          </a:p>
        </p:txBody>
      </p:sp>
      <p:cxnSp>
        <p:nvCxnSpPr>
          <p:cNvPr id="87" name="Elbow Connector 86">
            <a:extLst>
              <a:ext uri="{FF2B5EF4-FFF2-40B4-BE49-F238E27FC236}">
                <a16:creationId xmlns:a16="http://schemas.microsoft.com/office/drawing/2014/main" id="{F023A5B3-9613-3849-B9FB-E42430F06080}"/>
              </a:ext>
            </a:extLst>
          </p:cNvPr>
          <p:cNvCxnSpPr>
            <a:cxnSpLocks/>
          </p:cNvCxnSpPr>
          <p:nvPr/>
        </p:nvCxnSpPr>
        <p:spPr>
          <a:xfrm>
            <a:off x="5187002" y="3813553"/>
            <a:ext cx="845964" cy="131614"/>
          </a:xfrm>
          <a:prstGeom prst="bentConnector3">
            <a:avLst>
              <a:gd name="adj1" fmla="val -1950"/>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B0D50C-C932-044A-AEB6-D03815C29E18}"/>
              </a:ext>
            </a:extLst>
          </p:cNvPr>
          <p:cNvCxnSpPr>
            <a:cxnSpLocks/>
          </p:cNvCxnSpPr>
          <p:nvPr/>
        </p:nvCxnSpPr>
        <p:spPr>
          <a:xfrm>
            <a:off x="6041683" y="3935795"/>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254BE5A-70A0-984F-8B14-B7C07A94FF7A}"/>
              </a:ext>
            </a:extLst>
          </p:cNvPr>
          <p:cNvCxnSpPr>
            <a:cxnSpLocks/>
          </p:cNvCxnSpPr>
          <p:nvPr/>
        </p:nvCxnSpPr>
        <p:spPr>
          <a:xfrm flipH="1">
            <a:off x="4265523" y="3951672"/>
            <a:ext cx="906166"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46CC6CF-BC07-EF49-B34D-6118A30EBF4A}"/>
              </a:ext>
            </a:extLst>
          </p:cNvPr>
          <p:cNvCxnSpPr>
            <a:cxnSpLocks/>
          </p:cNvCxnSpPr>
          <p:nvPr/>
        </p:nvCxnSpPr>
        <p:spPr>
          <a:xfrm>
            <a:off x="4265523" y="3945167"/>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40F03D87-00D3-2445-8458-181091D0A41D}"/>
              </a:ext>
            </a:extLst>
          </p:cNvPr>
          <p:cNvSpPr/>
          <p:nvPr/>
        </p:nvSpPr>
        <p:spPr>
          <a:xfrm>
            <a:off x="3812988" y="4071605"/>
            <a:ext cx="905070" cy="574719"/>
          </a:xfrm>
          <a:custGeom>
            <a:avLst/>
            <a:gdLst>
              <a:gd name="connsiteX0" fmla="*/ 0 w 905070"/>
              <a:gd name="connsiteY0" fmla="*/ 57472 h 574719"/>
              <a:gd name="connsiteX1" fmla="*/ 57472 w 905070"/>
              <a:gd name="connsiteY1" fmla="*/ 0 h 574719"/>
              <a:gd name="connsiteX2" fmla="*/ 847598 w 905070"/>
              <a:gd name="connsiteY2" fmla="*/ 0 h 574719"/>
              <a:gd name="connsiteX3" fmla="*/ 905070 w 905070"/>
              <a:gd name="connsiteY3" fmla="*/ 57472 h 574719"/>
              <a:gd name="connsiteX4" fmla="*/ 905070 w 905070"/>
              <a:gd name="connsiteY4" fmla="*/ 517247 h 574719"/>
              <a:gd name="connsiteX5" fmla="*/ 847598 w 905070"/>
              <a:gd name="connsiteY5" fmla="*/ 574719 h 574719"/>
              <a:gd name="connsiteX6" fmla="*/ 57472 w 905070"/>
              <a:gd name="connsiteY6" fmla="*/ 574719 h 574719"/>
              <a:gd name="connsiteX7" fmla="*/ 0 w 905070"/>
              <a:gd name="connsiteY7" fmla="*/ 517247 h 574719"/>
              <a:gd name="connsiteX8" fmla="*/ 0 w 905070"/>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070" h="574719">
                <a:moveTo>
                  <a:pt x="0" y="57472"/>
                </a:moveTo>
                <a:cubicBezTo>
                  <a:pt x="0" y="25731"/>
                  <a:pt x="25731" y="0"/>
                  <a:pt x="57472" y="0"/>
                </a:cubicBezTo>
                <a:lnTo>
                  <a:pt x="847598" y="0"/>
                </a:lnTo>
                <a:cubicBezTo>
                  <a:pt x="879339" y="0"/>
                  <a:pt x="905070" y="25731"/>
                  <a:pt x="905070" y="57472"/>
                </a:cubicBezTo>
                <a:lnTo>
                  <a:pt x="905070" y="517247"/>
                </a:lnTo>
                <a:cubicBezTo>
                  <a:pt x="905070" y="548988"/>
                  <a:pt x="879339" y="574719"/>
                  <a:pt x="847598"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Dual Enrollment</a:t>
            </a:r>
          </a:p>
        </p:txBody>
      </p:sp>
      <p:sp>
        <p:nvSpPr>
          <p:cNvPr id="45" name="Freeform 44">
            <a:extLst>
              <a:ext uri="{FF2B5EF4-FFF2-40B4-BE49-F238E27FC236}">
                <a16:creationId xmlns:a16="http://schemas.microsoft.com/office/drawing/2014/main" id="{7DC593AC-944E-784D-8E84-4CCF712A20B0}"/>
              </a:ext>
            </a:extLst>
          </p:cNvPr>
          <p:cNvSpPr/>
          <p:nvPr/>
        </p:nvSpPr>
        <p:spPr>
          <a:xfrm>
            <a:off x="5545320" y="4071605"/>
            <a:ext cx="975294" cy="574719"/>
          </a:xfrm>
          <a:custGeom>
            <a:avLst/>
            <a:gdLst>
              <a:gd name="connsiteX0" fmla="*/ 0 w 975294"/>
              <a:gd name="connsiteY0" fmla="*/ 57472 h 574719"/>
              <a:gd name="connsiteX1" fmla="*/ 57472 w 975294"/>
              <a:gd name="connsiteY1" fmla="*/ 0 h 574719"/>
              <a:gd name="connsiteX2" fmla="*/ 917822 w 975294"/>
              <a:gd name="connsiteY2" fmla="*/ 0 h 574719"/>
              <a:gd name="connsiteX3" fmla="*/ 975294 w 975294"/>
              <a:gd name="connsiteY3" fmla="*/ 57472 h 574719"/>
              <a:gd name="connsiteX4" fmla="*/ 975294 w 975294"/>
              <a:gd name="connsiteY4" fmla="*/ 517247 h 574719"/>
              <a:gd name="connsiteX5" fmla="*/ 917822 w 975294"/>
              <a:gd name="connsiteY5" fmla="*/ 574719 h 574719"/>
              <a:gd name="connsiteX6" fmla="*/ 57472 w 975294"/>
              <a:gd name="connsiteY6" fmla="*/ 574719 h 574719"/>
              <a:gd name="connsiteX7" fmla="*/ 0 w 975294"/>
              <a:gd name="connsiteY7" fmla="*/ 517247 h 574719"/>
              <a:gd name="connsiteX8" fmla="*/ 0 w 97529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294" h="574719">
                <a:moveTo>
                  <a:pt x="0" y="57472"/>
                </a:moveTo>
                <a:cubicBezTo>
                  <a:pt x="0" y="25731"/>
                  <a:pt x="25731" y="0"/>
                  <a:pt x="57472" y="0"/>
                </a:cubicBezTo>
                <a:lnTo>
                  <a:pt x="917822" y="0"/>
                </a:lnTo>
                <a:cubicBezTo>
                  <a:pt x="949563" y="0"/>
                  <a:pt x="975294" y="25731"/>
                  <a:pt x="975294" y="57472"/>
                </a:cubicBezTo>
                <a:lnTo>
                  <a:pt x="975294" y="517247"/>
                </a:lnTo>
                <a:cubicBezTo>
                  <a:pt x="975294" y="548988"/>
                  <a:pt x="949563" y="574719"/>
                  <a:pt x="917822" y="574719"/>
                </a:cubicBezTo>
                <a:lnTo>
                  <a:pt x="57472" y="574719"/>
                </a:lnTo>
                <a:cubicBezTo>
                  <a:pt x="25731" y="574719"/>
                  <a:pt x="0" y="548988"/>
                  <a:pt x="0" y="517247"/>
                </a:cubicBezTo>
                <a:lnTo>
                  <a:pt x="0" y="57472"/>
                </a:lnTo>
                <a:close/>
              </a:path>
            </a:pathLst>
          </a:custGeom>
          <a:solidFill>
            <a:srgbClr val="BE8697">
              <a:alpha val="20000"/>
            </a:srgbClr>
          </a:solidFill>
          <a:ln>
            <a:solidFill>
              <a:srgbClr val="803F6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43" tIns="58743" rIns="58743" bIns="58743" numCol="1" spcCol="1270" anchor="ctr" anchorCtr="0">
            <a:noAutofit/>
          </a:bodyPr>
          <a:lstStyle/>
          <a:p>
            <a:pPr algn="ctr" defTabSz="46672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Paid Internships</a:t>
            </a:r>
          </a:p>
        </p:txBody>
      </p:sp>
      <p:cxnSp>
        <p:nvCxnSpPr>
          <p:cNvPr id="95" name="Straight Connector 94">
            <a:extLst>
              <a:ext uri="{FF2B5EF4-FFF2-40B4-BE49-F238E27FC236}">
                <a16:creationId xmlns:a16="http://schemas.microsoft.com/office/drawing/2014/main" id="{6A7479DB-E78C-B244-90E4-56C06A42FEC7}"/>
              </a:ext>
            </a:extLst>
          </p:cNvPr>
          <p:cNvCxnSpPr>
            <a:cxnSpLocks/>
          </p:cNvCxnSpPr>
          <p:nvPr/>
        </p:nvCxnSpPr>
        <p:spPr>
          <a:xfrm>
            <a:off x="6031666" y="4651497"/>
            <a:ext cx="0" cy="129828"/>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BB4FA5D-1610-034C-B7F3-B72D4D68AAFA}"/>
              </a:ext>
            </a:extLst>
          </p:cNvPr>
          <p:cNvCxnSpPr>
            <a:cxnSpLocks/>
          </p:cNvCxnSpPr>
          <p:nvPr/>
        </p:nvCxnSpPr>
        <p:spPr>
          <a:xfrm flipH="1">
            <a:off x="5497423" y="4781325"/>
            <a:ext cx="1119398" cy="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D648AC-37BD-B44B-9A74-33F78A8E09D1}"/>
              </a:ext>
            </a:extLst>
          </p:cNvPr>
          <p:cNvCxnSpPr>
            <a:cxnSpLocks/>
          </p:cNvCxnSpPr>
          <p:nvPr/>
        </p:nvCxnSpPr>
        <p:spPr>
          <a:xfrm>
            <a:off x="5497423" y="47748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4EB6884-CFC4-844E-B03B-103A4CC2C4E1}"/>
              </a:ext>
            </a:extLst>
          </p:cNvPr>
          <p:cNvCxnSpPr>
            <a:cxnSpLocks/>
          </p:cNvCxnSpPr>
          <p:nvPr/>
        </p:nvCxnSpPr>
        <p:spPr>
          <a:xfrm>
            <a:off x="6602323" y="4774820"/>
            <a:ext cx="0" cy="135810"/>
          </a:xfrm>
          <a:prstGeom prst="line">
            <a:avLst/>
          </a:prstGeom>
          <a:ln w="25400">
            <a:solidFill>
              <a:srgbClr val="B2C0CE"/>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48061F4D-3763-1C45-9180-BFFA92FDAC24}"/>
              </a:ext>
            </a:extLst>
          </p:cNvPr>
          <p:cNvSpPr/>
          <p:nvPr/>
        </p:nvSpPr>
        <p:spPr>
          <a:xfrm>
            <a:off x="4510090" y="3238835"/>
            <a:ext cx="1314234" cy="574719"/>
          </a:xfrm>
          <a:prstGeom prst="roundRect">
            <a:avLst>
              <a:gd name="adj" fmla="val 10000"/>
            </a:avLst>
          </a:prstGeom>
          <a:solidFill>
            <a:srgbClr val="803F63"/>
          </a:solidFill>
          <a:ln>
            <a:solidFill>
              <a:srgbClr val="803F6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Freeform 38">
            <a:extLst>
              <a:ext uri="{FF2B5EF4-FFF2-40B4-BE49-F238E27FC236}">
                <a16:creationId xmlns:a16="http://schemas.microsoft.com/office/drawing/2014/main" id="{144C46D2-992A-6E45-B63B-365DCED7FD44}"/>
              </a:ext>
            </a:extLst>
          </p:cNvPr>
          <p:cNvSpPr/>
          <p:nvPr/>
        </p:nvSpPr>
        <p:spPr>
          <a:xfrm>
            <a:off x="4503764" y="3238833"/>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53" tIns="62553" rIns="62553" bIns="62553"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ACES Pathway Program</a:t>
            </a:r>
          </a:p>
        </p:txBody>
      </p:sp>
      <p:sp>
        <p:nvSpPr>
          <p:cNvPr id="26" name="Rounded Rectangle 25">
            <a:extLst>
              <a:ext uri="{FF2B5EF4-FFF2-40B4-BE49-F238E27FC236}">
                <a16:creationId xmlns:a16="http://schemas.microsoft.com/office/drawing/2014/main" id="{2537DFC5-E3F0-094C-AF34-4C7634EF1B5F}"/>
              </a:ext>
            </a:extLst>
          </p:cNvPr>
          <p:cNvSpPr/>
          <p:nvPr/>
        </p:nvSpPr>
        <p:spPr>
          <a:xfrm>
            <a:off x="1396824" y="3238835"/>
            <a:ext cx="1314234" cy="574719"/>
          </a:xfrm>
          <a:prstGeom prst="roundRect">
            <a:avLst>
              <a:gd name="adj" fmla="val 10000"/>
            </a:avLst>
          </a:prstGeom>
          <a:solidFill>
            <a:srgbClr val="14425B"/>
          </a:solidFill>
          <a:ln>
            <a:solidFill>
              <a:srgbClr val="14435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26">
            <a:extLst>
              <a:ext uri="{FF2B5EF4-FFF2-40B4-BE49-F238E27FC236}">
                <a16:creationId xmlns:a16="http://schemas.microsoft.com/office/drawing/2014/main" id="{234142F1-9B30-BE40-AAA6-25118D38CF53}"/>
              </a:ext>
            </a:extLst>
          </p:cNvPr>
          <p:cNvSpPr/>
          <p:nvPr/>
        </p:nvSpPr>
        <p:spPr>
          <a:xfrm>
            <a:off x="1401990" y="3238834"/>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53" tIns="62553" rIns="62553" bIns="62553"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E-Contractor</a:t>
            </a:r>
            <a:endParaRPr lang="en-US" sz="1050" kern="1200" dirty="0">
              <a:solidFill>
                <a:schemeClr val="bg1"/>
              </a:solidFill>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E765743B-CF4E-7A44-933D-77C3E7C19263}"/>
              </a:ext>
            </a:extLst>
          </p:cNvPr>
          <p:cNvSpPr/>
          <p:nvPr/>
        </p:nvSpPr>
        <p:spPr>
          <a:xfrm>
            <a:off x="7148890" y="3238835"/>
            <a:ext cx="1314234" cy="574719"/>
          </a:xfrm>
          <a:prstGeom prst="roundRect">
            <a:avLst>
              <a:gd name="adj" fmla="val 10000"/>
            </a:avLst>
          </a:prstGeom>
          <a:solidFill>
            <a:srgbClr val="00977B"/>
          </a:solidFill>
          <a:ln>
            <a:solidFill>
              <a:srgbClr val="008D7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Freeform 52">
            <a:extLst>
              <a:ext uri="{FF2B5EF4-FFF2-40B4-BE49-F238E27FC236}">
                <a16:creationId xmlns:a16="http://schemas.microsoft.com/office/drawing/2014/main" id="{DA899B5E-D915-5D49-B973-CC455B8F1A85}"/>
              </a:ext>
            </a:extLst>
          </p:cNvPr>
          <p:cNvSpPr/>
          <p:nvPr/>
        </p:nvSpPr>
        <p:spPr>
          <a:xfrm>
            <a:off x="7142564" y="3238830"/>
            <a:ext cx="1314234" cy="574719"/>
          </a:xfrm>
          <a:custGeom>
            <a:avLst/>
            <a:gdLst>
              <a:gd name="connsiteX0" fmla="*/ 0 w 1314234"/>
              <a:gd name="connsiteY0" fmla="*/ 57472 h 574719"/>
              <a:gd name="connsiteX1" fmla="*/ 57472 w 1314234"/>
              <a:gd name="connsiteY1" fmla="*/ 0 h 574719"/>
              <a:gd name="connsiteX2" fmla="*/ 1256762 w 1314234"/>
              <a:gd name="connsiteY2" fmla="*/ 0 h 574719"/>
              <a:gd name="connsiteX3" fmla="*/ 1314234 w 1314234"/>
              <a:gd name="connsiteY3" fmla="*/ 57472 h 574719"/>
              <a:gd name="connsiteX4" fmla="*/ 1314234 w 1314234"/>
              <a:gd name="connsiteY4" fmla="*/ 517247 h 574719"/>
              <a:gd name="connsiteX5" fmla="*/ 1256762 w 1314234"/>
              <a:gd name="connsiteY5" fmla="*/ 574719 h 574719"/>
              <a:gd name="connsiteX6" fmla="*/ 57472 w 1314234"/>
              <a:gd name="connsiteY6" fmla="*/ 574719 h 574719"/>
              <a:gd name="connsiteX7" fmla="*/ 0 w 1314234"/>
              <a:gd name="connsiteY7" fmla="*/ 517247 h 574719"/>
              <a:gd name="connsiteX8" fmla="*/ 0 w 1314234"/>
              <a:gd name="connsiteY8" fmla="*/ 57472 h 5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234" h="574719">
                <a:moveTo>
                  <a:pt x="0" y="57472"/>
                </a:moveTo>
                <a:cubicBezTo>
                  <a:pt x="0" y="25731"/>
                  <a:pt x="25731" y="0"/>
                  <a:pt x="57472" y="0"/>
                </a:cubicBezTo>
                <a:lnTo>
                  <a:pt x="1256762" y="0"/>
                </a:lnTo>
                <a:cubicBezTo>
                  <a:pt x="1288503" y="0"/>
                  <a:pt x="1314234" y="25731"/>
                  <a:pt x="1314234" y="57472"/>
                </a:cubicBezTo>
                <a:lnTo>
                  <a:pt x="1314234" y="517247"/>
                </a:lnTo>
                <a:cubicBezTo>
                  <a:pt x="1314234" y="548988"/>
                  <a:pt x="1288503" y="574719"/>
                  <a:pt x="1256762" y="574719"/>
                </a:cubicBezTo>
                <a:lnTo>
                  <a:pt x="57472" y="574719"/>
                </a:lnTo>
                <a:cubicBezTo>
                  <a:pt x="25731" y="574719"/>
                  <a:pt x="0" y="548988"/>
                  <a:pt x="0" y="517247"/>
                </a:cubicBezTo>
                <a:lnTo>
                  <a:pt x="0" y="57472"/>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53" tIns="62553" rIns="62553" bIns="62553"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Green Path Career Program</a:t>
            </a:r>
          </a:p>
        </p:txBody>
      </p:sp>
      <p:sp>
        <p:nvSpPr>
          <p:cNvPr id="54" name="Title 1">
            <a:extLst>
              <a:ext uri="{FF2B5EF4-FFF2-40B4-BE49-F238E27FC236}">
                <a16:creationId xmlns:a16="http://schemas.microsoft.com/office/drawing/2014/main" id="{D525F8BB-A98C-4337-9F2B-3B68CA01B452}"/>
              </a:ext>
            </a:extLst>
          </p:cNvPr>
          <p:cNvSpPr>
            <a:spLocks noGrp="1"/>
          </p:cNvSpPr>
          <p:nvPr>
            <p:ph type="title"/>
          </p:nvPr>
        </p:nvSpPr>
        <p:spPr>
          <a:xfrm>
            <a:off x="628650" y="173463"/>
            <a:ext cx="7886700" cy="673559"/>
          </a:xfrm>
        </p:spPr>
        <p:txBody>
          <a:bodyPr/>
          <a:lstStyle/>
          <a:p>
            <a:pPr algn="ctr">
              <a:tabLst>
                <a:tab pos="5486400" algn="l"/>
              </a:tabLst>
            </a:pPr>
            <a:r>
              <a:rPr lang="en-US" b="1" dirty="0"/>
              <a:t>CURRENT SOCALERN </a:t>
            </a:r>
            <a:br>
              <a:rPr lang="en-US" b="1" dirty="0"/>
            </a:br>
            <a:r>
              <a:rPr lang="en-US" b="1" dirty="0"/>
              <a:t>WE&amp;T Sector Program Structure</a:t>
            </a:r>
          </a:p>
        </p:txBody>
      </p:sp>
    </p:spTree>
    <p:extLst>
      <p:ext uri="{BB962C8B-B14F-4D97-AF65-F5344CB8AC3E}">
        <p14:creationId xmlns:p14="http://schemas.microsoft.com/office/powerpoint/2010/main" val="37330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dirty="0"/>
              <a:t>E-Contractor Program </a:t>
            </a:r>
          </a:p>
        </p:txBody>
      </p:sp>
    </p:spTree>
    <p:extLst>
      <p:ext uri="{BB962C8B-B14F-4D97-AF65-F5344CB8AC3E}">
        <p14:creationId xmlns:p14="http://schemas.microsoft.com/office/powerpoint/2010/main" val="402128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E042-1732-4088-9BED-32774FD4BD0C}"/>
              </a:ext>
            </a:extLst>
          </p:cNvPr>
          <p:cNvSpPr>
            <a:spLocks noGrp="1"/>
          </p:cNvSpPr>
          <p:nvPr>
            <p:ph type="title"/>
          </p:nvPr>
        </p:nvSpPr>
        <p:spPr/>
        <p:txBody>
          <a:bodyPr/>
          <a:lstStyle/>
          <a:p>
            <a:r>
              <a:rPr lang="en-US" dirty="0"/>
              <a:t>E-Contractor Training Program </a:t>
            </a:r>
          </a:p>
        </p:txBody>
      </p:sp>
      <p:sp>
        <p:nvSpPr>
          <p:cNvPr id="3" name="Text Placeholder 2">
            <a:extLst>
              <a:ext uri="{FF2B5EF4-FFF2-40B4-BE49-F238E27FC236}">
                <a16:creationId xmlns:a16="http://schemas.microsoft.com/office/drawing/2014/main" id="{5DA55A5E-F763-4E30-85BA-0DCE1282EED7}"/>
              </a:ext>
            </a:extLst>
          </p:cNvPr>
          <p:cNvSpPr>
            <a:spLocks noGrp="1"/>
          </p:cNvSpPr>
          <p:nvPr>
            <p:ph type="body" idx="1"/>
          </p:nvPr>
        </p:nvSpPr>
        <p:spPr>
          <a:xfrm>
            <a:off x="628650" y="1478622"/>
            <a:ext cx="7886700" cy="5117160"/>
          </a:xfrm>
        </p:spPr>
        <p:txBody>
          <a:bodyPr/>
          <a:lstStyle/>
          <a:p>
            <a:pPr marL="50800" indent="0">
              <a:buNone/>
            </a:pPr>
            <a:r>
              <a:rPr lang="en-US" b="1" dirty="0"/>
              <a:t>Program Description &amp; Objective</a:t>
            </a:r>
          </a:p>
          <a:p>
            <a:pPr marL="50800" indent="0">
              <a:buNone/>
            </a:pPr>
            <a:r>
              <a:rPr lang="en-US" sz="1800" dirty="0"/>
              <a:t>The E-Contractor Training Program is designed to prepare small and diverse contractors to compete for energy efficiency projects and increase their capacity.</a:t>
            </a:r>
          </a:p>
          <a:p>
            <a:pPr marL="50800" indent="0">
              <a:buNone/>
            </a:pPr>
            <a:endParaRPr lang="en-US" sz="1800" dirty="0"/>
          </a:p>
          <a:p>
            <a:pPr marL="50800" indent="0">
              <a:buNone/>
            </a:pPr>
            <a:r>
              <a:rPr lang="en-US" b="1" dirty="0"/>
              <a:t>Program Offerings  </a:t>
            </a:r>
          </a:p>
          <a:p>
            <a:pPr marL="393700" indent="-342900">
              <a:buFont typeface="Arial" panose="020B0604020202020204" pitchFamily="34" charset="0"/>
              <a:buChar char="•"/>
            </a:pPr>
            <a:r>
              <a:rPr lang="en-US" dirty="0"/>
              <a:t>Host workshops to increase MWDVBEs basic information and knowledge</a:t>
            </a:r>
          </a:p>
          <a:p>
            <a:pPr marL="393700" indent="-342900">
              <a:buFont typeface="Arial" panose="020B0604020202020204" pitchFamily="34" charset="0"/>
              <a:buChar char="•"/>
            </a:pPr>
            <a:r>
              <a:rPr lang="en-US" dirty="0"/>
              <a:t>One-on-One technical assistance and workshops to increase contractors’ access to capital, bonding and insurance</a:t>
            </a:r>
          </a:p>
          <a:p>
            <a:pPr marL="393700" indent="-342900">
              <a:buFont typeface="Arial" panose="020B0604020202020204" pitchFamily="34" charset="0"/>
              <a:buChar char="•"/>
            </a:pPr>
            <a:r>
              <a:rPr lang="en-US" dirty="0"/>
              <a:t>Participants receive training options, certificated programs, access to construction technologies, and equipment/materials</a:t>
            </a:r>
          </a:p>
          <a:p>
            <a:pPr marL="393700" indent="-342900">
              <a:buFont typeface="Arial" panose="020B0604020202020204" pitchFamily="34" charset="0"/>
              <a:buChar char="•"/>
            </a:pPr>
            <a:r>
              <a:rPr lang="en-US" dirty="0"/>
              <a:t>One-on-One technical assistance and RFP development</a:t>
            </a:r>
          </a:p>
        </p:txBody>
      </p:sp>
    </p:spTree>
    <p:extLst>
      <p:ext uri="{BB962C8B-B14F-4D97-AF65-F5344CB8AC3E}">
        <p14:creationId xmlns:p14="http://schemas.microsoft.com/office/powerpoint/2010/main" val="45576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3C4634-F5C9-4290-8480-B5661F1B5C1E}"/>
              </a:ext>
            </a:extLst>
          </p:cNvPr>
          <p:cNvSpPr>
            <a:spLocks noGrp="1"/>
          </p:cNvSpPr>
          <p:nvPr>
            <p:ph type="title"/>
          </p:nvPr>
        </p:nvSpPr>
        <p:spPr>
          <a:xfrm>
            <a:off x="747205" y="476347"/>
            <a:ext cx="7886700" cy="434814"/>
          </a:xfrm>
        </p:spPr>
        <p:txBody>
          <a:bodyPr/>
          <a:lstStyle/>
          <a:p>
            <a:r>
              <a:rPr lang="en-US" dirty="0"/>
              <a:t>E-Contractor Program  </a:t>
            </a:r>
          </a:p>
        </p:txBody>
      </p:sp>
      <p:sp>
        <p:nvSpPr>
          <p:cNvPr id="2" name="Text Placeholder 1">
            <a:extLst>
              <a:ext uri="{FF2B5EF4-FFF2-40B4-BE49-F238E27FC236}">
                <a16:creationId xmlns:a16="http://schemas.microsoft.com/office/drawing/2014/main" id="{A4AC3D1E-B8E0-403A-B261-6D098D3FCCF3}"/>
              </a:ext>
            </a:extLst>
          </p:cNvPr>
          <p:cNvSpPr>
            <a:spLocks noGrp="1"/>
          </p:cNvSpPr>
          <p:nvPr>
            <p:ph type="body" idx="1"/>
          </p:nvPr>
        </p:nvSpPr>
        <p:spPr>
          <a:xfrm>
            <a:off x="1026770" y="3728703"/>
            <a:ext cx="5229452" cy="2472467"/>
          </a:xfrm>
        </p:spPr>
        <p:txBody>
          <a:bodyPr/>
          <a:lstStyle/>
          <a:p>
            <a:pPr>
              <a:spcAft>
                <a:spcPts val="450"/>
              </a:spcAft>
            </a:pPr>
            <a:r>
              <a:rPr lang="en-US" sz="1600" b="1" u="sng" dirty="0"/>
              <a:t>Q3 and Q4: </a:t>
            </a:r>
          </a:p>
          <a:p>
            <a:pPr marL="600075" lvl="1" indent="-257175">
              <a:buFont typeface="Arial" panose="020B0604020202020204" pitchFamily="34" charset="0"/>
              <a:buChar char="•"/>
            </a:pPr>
            <a:r>
              <a:rPr lang="en-US" sz="1600" dirty="0"/>
              <a:t>E-Contractor Level 2 Academy </a:t>
            </a:r>
          </a:p>
          <a:p>
            <a:pPr marL="942975" lvl="2" indent="-257175">
              <a:buFont typeface="Arial" panose="020B0604020202020204" pitchFamily="34" charset="0"/>
              <a:buChar char="•"/>
            </a:pPr>
            <a:r>
              <a:rPr lang="en-US" sz="1600" b="0" dirty="0"/>
              <a:t>5 Sessions </a:t>
            </a:r>
          </a:p>
          <a:p>
            <a:pPr marL="942975" lvl="2" indent="-257175">
              <a:buFont typeface="Arial" panose="020B0604020202020204" pitchFamily="34" charset="0"/>
              <a:buChar char="•"/>
            </a:pPr>
            <a:r>
              <a:rPr lang="en-US" sz="1600" b="0" dirty="0"/>
              <a:t>Cohort Goal: 35 </a:t>
            </a:r>
          </a:p>
          <a:p>
            <a:pPr marL="600075" lvl="1" indent="-257175">
              <a:buFont typeface="Arial" panose="020B0604020202020204" pitchFamily="34" charset="0"/>
              <a:buChar char="•"/>
            </a:pPr>
            <a:r>
              <a:rPr lang="en-US" sz="1600" dirty="0"/>
              <a:t>Individual Workshops:</a:t>
            </a:r>
          </a:p>
          <a:p>
            <a:pPr marL="1285875" lvl="3" indent="-257175">
              <a:buFont typeface="Arial" panose="020B0604020202020204" pitchFamily="34" charset="0"/>
              <a:buChar char="•"/>
            </a:pPr>
            <a:r>
              <a:rPr lang="en-US" b="0" dirty="0"/>
              <a:t>Title 24 </a:t>
            </a:r>
          </a:p>
          <a:p>
            <a:pPr marL="1285875" lvl="3" indent="-257175">
              <a:buFont typeface="Arial" panose="020B0604020202020204" pitchFamily="34" charset="0"/>
              <a:buChar char="•"/>
            </a:pPr>
            <a:r>
              <a:rPr lang="en-US" b="0" dirty="0"/>
              <a:t>Access to Capital </a:t>
            </a:r>
          </a:p>
          <a:p>
            <a:pPr marL="1285875" lvl="3" indent="-257175">
              <a:buFont typeface="Arial" panose="020B0604020202020204" pitchFamily="34" charset="0"/>
              <a:buChar char="•"/>
            </a:pPr>
            <a:r>
              <a:rPr lang="en-US" b="0" dirty="0"/>
              <a:t>RES MF </a:t>
            </a:r>
          </a:p>
          <a:p>
            <a:pPr marL="1285875" lvl="3" indent="-257175">
              <a:buFont typeface="Arial" panose="020B0604020202020204" pitchFamily="34" charset="0"/>
              <a:buChar char="•"/>
            </a:pPr>
            <a:r>
              <a:rPr lang="en-US" b="0" dirty="0"/>
              <a:t>LCPtracker </a:t>
            </a:r>
          </a:p>
          <a:p>
            <a:pPr marL="600075" lvl="1" indent="-257175">
              <a:buFont typeface="Arial" panose="020B0604020202020204" pitchFamily="34" charset="0"/>
              <a:buChar char="•"/>
            </a:pPr>
            <a:r>
              <a:rPr lang="en-US" sz="1600" dirty="0"/>
              <a:t>Certification Workshop: </a:t>
            </a:r>
          </a:p>
          <a:p>
            <a:pPr marL="1285875" lvl="3" indent="-257175">
              <a:buFont typeface="Arial" panose="020B0604020202020204" pitchFamily="34" charset="0"/>
              <a:buChar char="•"/>
            </a:pPr>
            <a:r>
              <a:rPr lang="en-US" b="0" dirty="0"/>
              <a:t>GPRO Session 1 and 2</a:t>
            </a:r>
            <a:endParaRPr lang="en-US" dirty="0"/>
          </a:p>
          <a:p>
            <a:endParaRPr lang="en-US" dirty="0"/>
          </a:p>
        </p:txBody>
      </p:sp>
      <p:pic>
        <p:nvPicPr>
          <p:cNvPr id="5" name="Picture 4" descr="A picture containing application&#10;&#10;Description automatically generated">
            <a:extLst>
              <a:ext uri="{FF2B5EF4-FFF2-40B4-BE49-F238E27FC236}">
                <a16:creationId xmlns:a16="http://schemas.microsoft.com/office/drawing/2014/main" id="{494B4BC4-777B-CD55-EF58-07488F699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54" t="6146" r="24628" b="85276"/>
          <a:stretch/>
        </p:blipFill>
        <p:spPr>
          <a:xfrm>
            <a:off x="3641496" y="2390561"/>
            <a:ext cx="1716967" cy="396796"/>
          </a:xfrm>
          <a:prstGeom prst="rect">
            <a:avLst/>
          </a:prstGeom>
        </p:spPr>
      </p:pic>
      <p:sp>
        <p:nvSpPr>
          <p:cNvPr id="6" name="TextBox 5">
            <a:extLst>
              <a:ext uri="{FF2B5EF4-FFF2-40B4-BE49-F238E27FC236}">
                <a16:creationId xmlns:a16="http://schemas.microsoft.com/office/drawing/2014/main" id="{0C8A57AD-1171-C72C-A2BE-A439155012C4}"/>
              </a:ext>
            </a:extLst>
          </p:cNvPr>
          <p:cNvSpPr txBox="1"/>
          <p:nvPr/>
        </p:nvSpPr>
        <p:spPr>
          <a:xfrm>
            <a:off x="3656578" y="2442241"/>
            <a:ext cx="444983" cy="300082"/>
          </a:xfrm>
          <a:prstGeom prst="rect">
            <a:avLst/>
          </a:prstGeom>
          <a:noFill/>
        </p:spPr>
        <p:txBody>
          <a:bodyPr wrap="square" rtlCol="0">
            <a:spAutoFit/>
          </a:bodyPr>
          <a:lstStyle/>
          <a:p>
            <a:r>
              <a:rPr lang="en-US" sz="1350" b="1" dirty="0">
                <a:solidFill>
                  <a:schemeClr val="bg1"/>
                </a:solidFill>
              </a:rPr>
              <a:t>22</a:t>
            </a:r>
          </a:p>
        </p:txBody>
      </p:sp>
      <p:pic>
        <p:nvPicPr>
          <p:cNvPr id="10" name="Picture 9" descr="Icon&#10;&#10;Description automatically generated">
            <a:extLst>
              <a:ext uri="{FF2B5EF4-FFF2-40B4-BE49-F238E27FC236}">
                <a16:creationId xmlns:a16="http://schemas.microsoft.com/office/drawing/2014/main" id="{4C955393-6F2B-5EFE-B3C2-234E3C8FF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85" t="32315" r="34207" b="36759"/>
          <a:stretch/>
        </p:blipFill>
        <p:spPr>
          <a:xfrm>
            <a:off x="4008246" y="1504963"/>
            <a:ext cx="830764" cy="96012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177B2AED-A426-F345-57EA-4F199438D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711" t="30926" r="27457" b="36204"/>
          <a:stretch/>
        </p:blipFill>
        <p:spPr>
          <a:xfrm>
            <a:off x="986923" y="1471505"/>
            <a:ext cx="1360010" cy="1371600"/>
          </a:xfrm>
          <a:prstGeom prst="rect">
            <a:avLst/>
          </a:prstGeom>
        </p:spPr>
      </p:pic>
      <p:sp>
        <p:nvSpPr>
          <p:cNvPr id="15" name="TextBox 14">
            <a:extLst>
              <a:ext uri="{FF2B5EF4-FFF2-40B4-BE49-F238E27FC236}">
                <a16:creationId xmlns:a16="http://schemas.microsoft.com/office/drawing/2014/main" id="{2C73833A-F037-3EFE-37F1-855853F8F55E}"/>
              </a:ext>
            </a:extLst>
          </p:cNvPr>
          <p:cNvSpPr txBox="1"/>
          <p:nvPr/>
        </p:nvSpPr>
        <p:spPr>
          <a:xfrm>
            <a:off x="4896421" y="2442241"/>
            <a:ext cx="508880" cy="300082"/>
          </a:xfrm>
          <a:prstGeom prst="rect">
            <a:avLst/>
          </a:prstGeom>
          <a:noFill/>
        </p:spPr>
        <p:txBody>
          <a:bodyPr wrap="square" rtlCol="0">
            <a:spAutoFit/>
          </a:bodyPr>
          <a:lstStyle/>
          <a:p>
            <a:r>
              <a:rPr lang="en-US" sz="1350" dirty="0">
                <a:solidFill>
                  <a:schemeClr val="bg1"/>
                </a:solidFill>
              </a:rPr>
              <a:t>150</a:t>
            </a:r>
          </a:p>
        </p:txBody>
      </p:sp>
      <p:pic>
        <p:nvPicPr>
          <p:cNvPr id="17" name="Picture 16" descr="Icon&#10;&#10;Description automatically generated">
            <a:extLst>
              <a:ext uri="{FF2B5EF4-FFF2-40B4-BE49-F238E27FC236}">
                <a16:creationId xmlns:a16="http://schemas.microsoft.com/office/drawing/2014/main" id="{B3B1216E-7AF9-292A-C956-7FA7EA2814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105" t="34042" r="20104" b="56672"/>
          <a:stretch/>
        </p:blipFill>
        <p:spPr>
          <a:xfrm>
            <a:off x="6749874" y="2389052"/>
            <a:ext cx="1884031" cy="438912"/>
          </a:xfrm>
          <a:prstGeom prst="rect">
            <a:avLst/>
          </a:prstGeom>
        </p:spPr>
      </p:pic>
      <p:sp>
        <p:nvSpPr>
          <p:cNvPr id="9" name="TextBox 8">
            <a:extLst>
              <a:ext uri="{FF2B5EF4-FFF2-40B4-BE49-F238E27FC236}">
                <a16:creationId xmlns:a16="http://schemas.microsoft.com/office/drawing/2014/main" id="{2F1AB68A-3FC6-6B90-E3A3-D980BF3AFE1A}"/>
              </a:ext>
            </a:extLst>
          </p:cNvPr>
          <p:cNvSpPr txBox="1"/>
          <p:nvPr/>
        </p:nvSpPr>
        <p:spPr>
          <a:xfrm>
            <a:off x="6832388" y="2442241"/>
            <a:ext cx="452162" cy="300082"/>
          </a:xfrm>
          <a:prstGeom prst="rect">
            <a:avLst/>
          </a:prstGeom>
          <a:noFill/>
        </p:spPr>
        <p:txBody>
          <a:bodyPr wrap="square" rtlCol="0">
            <a:spAutoFit/>
          </a:bodyPr>
          <a:lstStyle/>
          <a:p>
            <a:r>
              <a:rPr lang="en-US" sz="1350" b="1" dirty="0">
                <a:solidFill>
                  <a:schemeClr val="bg1"/>
                </a:solidFill>
              </a:rPr>
              <a:t>85</a:t>
            </a:r>
          </a:p>
        </p:txBody>
      </p:sp>
      <p:pic>
        <p:nvPicPr>
          <p:cNvPr id="18" name="Picture 17" descr="Icon&#10;&#10;Description automatically generated">
            <a:extLst>
              <a:ext uri="{FF2B5EF4-FFF2-40B4-BE49-F238E27FC236}">
                <a16:creationId xmlns:a16="http://schemas.microsoft.com/office/drawing/2014/main" id="{2BD4F36B-F119-8DB7-3CAB-4D774283B6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551" t="28889" r="22872" b="42222"/>
          <a:stretch/>
        </p:blipFill>
        <p:spPr>
          <a:xfrm>
            <a:off x="7153360" y="1504630"/>
            <a:ext cx="1077059" cy="960120"/>
          </a:xfrm>
          <a:prstGeom prst="rect">
            <a:avLst/>
          </a:prstGeom>
        </p:spPr>
      </p:pic>
      <p:sp>
        <p:nvSpPr>
          <p:cNvPr id="19" name="Text Placeholder 1">
            <a:extLst>
              <a:ext uri="{FF2B5EF4-FFF2-40B4-BE49-F238E27FC236}">
                <a16:creationId xmlns:a16="http://schemas.microsoft.com/office/drawing/2014/main" id="{FF6181A4-6602-1F52-5C9B-96DF5976FB1A}"/>
              </a:ext>
            </a:extLst>
          </p:cNvPr>
          <p:cNvSpPr txBox="1">
            <a:spLocks/>
          </p:cNvSpPr>
          <p:nvPr/>
        </p:nvSpPr>
        <p:spPr>
          <a:xfrm>
            <a:off x="957490" y="2784368"/>
            <a:ext cx="1418876" cy="336989"/>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t>1 </a:t>
            </a:r>
            <a:r>
              <a:rPr lang="en-US" sz="1500" dirty="0"/>
              <a:t>Workshop</a:t>
            </a:r>
            <a:r>
              <a:rPr lang="en-US" sz="1800" dirty="0"/>
              <a:t> </a:t>
            </a:r>
          </a:p>
          <a:p>
            <a:endParaRPr lang="en-US" sz="1800" dirty="0"/>
          </a:p>
        </p:txBody>
      </p:sp>
      <p:sp>
        <p:nvSpPr>
          <p:cNvPr id="20" name="Text Placeholder 1">
            <a:extLst>
              <a:ext uri="{FF2B5EF4-FFF2-40B4-BE49-F238E27FC236}">
                <a16:creationId xmlns:a16="http://schemas.microsoft.com/office/drawing/2014/main" id="{F40731ED-47D8-C9F8-5338-A40F66B5FC09}"/>
              </a:ext>
            </a:extLst>
          </p:cNvPr>
          <p:cNvSpPr txBox="1">
            <a:spLocks/>
          </p:cNvSpPr>
          <p:nvPr/>
        </p:nvSpPr>
        <p:spPr>
          <a:xfrm>
            <a:off x="3738344" y="2755865"/>
            <a:ext cx="1418876" cy="336989"/>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500" dirty="0"/>
              <a:t>Contractors Trained </a:t>
            </a:r>
          </a:p>
          <a:p>
            <a:endParaRPr lang="en-US" sz="1500" dirty="0"/>
          </a:p>
          <a:p>
            <a:endParaRPr lang="en-US" sz="1500" dirty="0"/>
          </a:p>
        </p:txBody>
      </p:sp>
      <p:sp>
        <p:nvSpPr>
          <p:cNvPr id="21" name="TextBox 20">
            <a:extLst>
              <a:ext uri="{FF2B5EF4-FFF2-40B4-BE49-F238E27FC236}">
                <a16:creationId xmlns:a16="http://schemas.microsoft.com/office/drawing/2014/main" id="{3B4A27F5-9C23-138E-9ACA-55BCB60D2C33}"/>
              </a:ext>
            </a:extLst>
          </p:cNvPr>
          <p:cNvSpPr txBox="1"/>
          <p:nvPr/>
        </p:nvSpPr>
        <p:spPr>
          <a:xfrm>
            <a:off x="8202660" y="2432175"/>
            <a:ext cx="452162" cy="300082"/>
          </a:xfrm>
          <a:prstGeom prst="rect">
            <a:avLst/>
          </a:prstGeom>
          <a:noFill/>
        </p:spPr>
        <p:txBody>
          <a:bodyPr wrap="square" rtlCol="0">
            <a:spAutoFit/>
          </a:bodyPr>
          <a:lstStyle/>
          <a:p>
            <a:r>
              <a:rPr lang="en-US" sz="1350" dirty="0">
                <a:solidFill>
                  <a:schemeClr val="bg1"/>
                </a:solidFill>
              </a:rPr>
              <a:t>30</a:t>
            </a:r>
          </a:p>
        </p:txBody>
      </p:sp>
      <p:sp>
        <p:nvSpPr>
          <p:cNvPr id="22" name="Text Placeholder 1">
            <a:extLst>
              <a:ext uri="{FF2B5EF4-FFF2-40B4-BE49-F238E27FC236}">
                <a16:creationId xmlns:a16="http://schemas.microsoft.com/office/drawing/2014/main" id="{5D27ECB4-D83E-ABCB-11C7-413724F6449F}"/>
              </a:ext>
            </a:extLst>
          </p:cNvPr>
          <p:cNvSpPr txBox="1">
            <a:spLocks/>
          </p:cNvSpPr>
          <p:nvPr/>
        </p:nvSpPr>
        <p:spPr>
          <a:xfrm>
            <a:off x="6497950" y="2784368"/>
            <a:ext cx="2387879" cy="336989"/>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500" dirty="0"/>
              <a:t>Technical Assistance/ Coaching</a:t>
            </a:r>
          </a:p>
          <a:p>
            <a:endParaRPr lang="en-US" sz="1500" dirty="0"/>
          </a:p>
          <a:p>
            <a:endParaRPr lang="en-US" sz="1500" dirty="0"/>
          </a:p>
        </p:txBody>
      </p:sp>
      <p:pic>
        <p:nvPicPr>
          <p:cNvPr id="24" name="Picture 23" descr="Chart, sunburst chart&#10;&#10;Description automatically generated">
            <a:extLst>
              <a:ext uri="{FF2B5EF4-FFF2-40B4-BE49-F238E27FC236}">
                <a16:creationId xmlns:a16="http://schemas.microsoft.com/office/drawing/2014/main" id="{33B4B181-90A7-B533-0085-9E831458E6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552" t="19763" r="20129" b="14755"/>
          <a:stretch/>
        </p:blipFill>
        <p:spPr>
          <a:xfrm>
            <a:off x="5340970" y="3651758"/>
            <a:ext cx="3380293" cy="2809346"/>
          </a:xfrm>
          <a:prstGeom prst="rect">
            <a:avLst/>
          </a:prstGeom>
        </p:spPr>
      </p:pic>
      <p:sp>
        <p:nvSpPr>
          <p:cNvPr id="25" name="Text Placeholder 1">
            <a:extLst>
              <a:ext uri="{FF2B5EF4-FFF2-40B4-BE49-F238E27FC236}">
                <a16:creationId xmlns:a16="http://schemas.microsoft.com/office/drawing/2014/main" id="{997A56B5-7004-AE74-E3A3-F1471BC1B762}"/>
              </a:ext>
            </a:extLst>
          </p:cNvPr>
          <p:cNvSpPr txBox="1">
            <a:spLocks/>
          </p:cNvSpPr>
          <p:nvPr/>
        </p:nvSpPr>
        <p:spPr>
          <a:xfrm>
            <a:off x="6497950" y="4701171"/>
            <a:ext cx="1225903" cy="383799"/>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Aft>
                <a:spcPts val="0"/>
              </a:spcAft>
            </a:pPr>
            <a:r>
              <a:rPr lang="en-US" sz="3000" b="1" dirty="0"/>
              <a:t>177</a:t>
            </a:r>
          </a:p>
          <a:p>
            <a:pPr algn="ctr">
              <a:spcAft>
                <a:spcPts val="0"/>
              </a:spcAft>
            </a:pPr>
            <a:r>
              <a:rPr lang="en-US" sz="1200" i="1" dirty="0"/>
              <a:t>forecast</a:t>
            </a:r>
          </a:p>
          <a:p>
            <a:endParaRPr lang="en-US" sz="2400" dirty="0"/>
          </a:p>
          <a:p>
            <a:endParaRPr lang="en-US" sz="2400" dirty="0"/>
          </a:p>
        </p:txBody>
      </p:sp>
    </p:spTree>
    <p:extLst>
      <p:ext uri="{BB962C8B-B14F-4D97-AF65-F5344CB8AC3E}">
        <p14:creationId xmlns:p14="http://schemas.microsoft.com/office/powerpoint/2010/main" val="150339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dirty="0"/>
              <a:t>Green Path Careers</a:t>
            </a:r>
          </a:p>
        </p:txBody>
      </p:sp>
      <p:sp>
        <p:nvSpPr>
          <p:cNvPr id="3" name="TextBox 2">
            <a:extLst>
              <a:ext uri="{FF2B5EF4-FFF2-40B4-BE49-F238E27FC236}">
                <a16:creationId xmlns:a16="http://schemas.microsoft.com/office/drawing/2014/main" id="{F0FB7D77-8448-6940-BA21-3A3D6EAF265F}"/>
              </a:ext>
            </a:extLst>
          </p:cNvPr>
          <p:cNvSpPr txBox="1"/>
          <p:nvPr/>
        </p:nvSpPr>
        <p:spPr>
          <a:xfrm>
            <a:off x="6233160" y="4377775"/>
            <a:ext cx="2277428" cy="369332"/>
          </a:xfrm>
          <a:prstGeom prst="rect">
            <a:avLst/>
          </a:prstGeom>
          <a:noFill/>
        </p:spPr>
        <p:txBody>
          <a:bodyPr wrap="square" rtlCol="0">
            <a:spAutoFit/>
          </a:bodyPr>
          <a:lstStyle/>
          <a:p>
            <a:r>
              <a:rPr lang="en-US" sz="1800" dirty="0">
                <a:solidFill>
                  <a:schemeClr val="bg1"/>
                </a:solidFill>
              </a:rPr>
              <a:t>Program</a:t>
            </a:r>
            <a:r>
              <a:rPr lang="en-US" sz="1800" b="1" dirty="0">
                <a:solidFill>
                  <a:schemeClr val="bg1"/>
                </a:solidFill>
              </a:rPr>
              <a:t> </a:t>
            </a:r>
            <a:r>
              <a:rPr lang="en-US" sz="1800" dirty="0">
                <a:solidFill>
                  <a:schemeClr val="bg1"/>
                </a:solidFill>
              </a:rPr>
              <a:t>Overview</a:t>
            </a:r>
            <a:r>
              <a:rPr lang="en-US" sz="1800" b="1" dirty="0">
                <a:solidFill>
                  <a:schemeClr val="bg1"/>
                </a:solidFill>
              </a:rPr>
              <a:t> </a:t>
            </a:r>
          </a:p>
        </p:txBody>
      </p:sp>
    </p:spTree>
    <p:extLst>
      <p:ext uri="{BB962C8B-B14F-4D97-AF65-F5344CB8AC3E}">
        <p14:creationId xmlns:p14="http://schemas.microsoft.com/office/powerpoint/2010/main" val="28529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85D2-D7F0-4C42-8D0B-6AE8F88EB196}"/>
              </a:ext>
            </a:extLst>
          </p:cNvPr>
          <p:cNvSpPr>
            <a:spLocks noGrp="1"/>
          </p:cNvSpPr>
          <p:nvPr>
            <p:ph type="title"/>
          </p:nvPr>
        </p:nvSpPr>
        <p:spPr>
          <a:xfrm>
            <a:off x="411893" y="2062247"/>
            <a:ext cx="7858898" cy="1978411"/>
          </a:xfrm>
        </p:spPr>
        <p:txBody>
          <a:bodyPr/>
          <a:lstStyle/>
          <a:p>
            <a:pPr algn="ctr"/>
            <a:r>
              <a:rPr lang="en-US" b="1" dirty="0"/>
              <a:t>Regional Workforce Alliance Q2</a:t>
            </a:r>
            <a:br>
              <a:rPr lang="en-US" b="1" dirty="0"/>
            </a:br>
            <a:br>
              <a:rPr lang="en-US" b="1" dirty="0"/>
            </a:br>
            <a:r>
              <a:rPr lang="en-US" sz="2800" b="1" dirty="0"/>
              <a:t>Wednesday, July 27, 2022</a:t>
            </a:r>
            <a:br>
              <a:rPr lang="en-US" b="1" dirty="0"/>
            </a:br>
            <a:endParaRPr lang="en-US" b="1" dirty="0"/>
          </a:p>
        </p:txBody>
      </p:sp>
    </p:spTree>
    <p:extLst>
      <p:ext uri="{BB962C8B-B14F-4D97-AF65-F5344CB8AC3E}">
        <p14:creationId xmlns:p14="http://schemas.microsoft.com/office/powerpoint/2010/main" val="238256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66;p41">
            <a:extLst>
              <a:ext uri="{FF2B5EF4-FFF2-40B4-BE49-F238E27FC236}">
                <a16:creationId xmlns:a16="http://schemas.microsoft.com/office/drawing/2014/main" id="{84A8D38F-4FE3-B14B-BFB9-6618460EE1EC}"/>
              </a:ext>
            </a:extLst>
          </p:cNvPr>
          <p:cNvSpPr txBox="1">
            <a:spLocks noGrp="1"/>
          </p:cNvSpPr>
          <p:nvPr>
            <p:ph type="body" idx="1"/>
          </p:nvPr>
        </p:nvSpPr>
        <p:spPr>
          <a:xfrm>
            <a:off x="731550" y="1609344"/>
            <a:ext cx="7886700" cy="4477432"/>
          </a:xfrm>
          <a:prstGeom prst="rect">
            <a:avLst/>
          </a:prstGeom>
          <a:noFill/>
          <a:ln>
            <a:noFill/>
          </a:ln>
        </p:spPr>
        <p:txBody>
          <a:bodyPr spcFirstLastPara="1" wrap="square" lIns="91425" tIns="91425" rIns="91425" bIns="91425" anchor="t" anchorCtr="0">
            <a:noAutofit/>
          </a:bodyPr>
          <a:lstStyle/>
          <a:p>
            <a:pPr marL="52388" lvl="0" indent="0" algn="l" rtl="0">
              <a:lnSpc>
                <a:spcPct val="90000"/>
              </a:lnSpc>
              <a:spcBef>
                <a:spcPts val="0"/>
              </a:spcBef>
              <a:spcAft>
                <a:spcPts val="0"/>
              </a:spcAft>
              <a:buSzPts val="2775"/>
              <a:buNone/>
            </a:pPr>
            <a:r>
              <a:rPr lang="en-US" sz="2775" b="1" dirty="0">
                <a:latin typeface="Arial" panose="020B0604020202020204" pitchFamily="34" charset="0"/>
                <a:cs typeface="Arial" panose="020B0604020202020204" pitchFamily="34" charset="0"/>
              </a:rPr>
              <a:t>Program Model</a:t>
            </a:r>
            <a:endParaRPr b="1" dirty="0">
              <a:latin typeface="Arial" panose="020B0604020202020204" pitchFamily="34" charset="0"/>
              <a:cs typeface="Arial" panose="020B0604020202020204" pitchFamily="34" charset="0"/>
            </a:endParaRPr>
          </a:p>
          <a:p>
            <a:pPr marL="914400" lvl="1" indent="-304800" algn="l" rtl="0">
              <a:lnSpc>
                <a:spcPct val="90000"/>
              </a:lnSpc>
              <a:spcBef>
                <a:spcPts val="0"/>
              </a:spcBef>
              <a:spcAft>
                <a:spcPts val="0"/>
              </a:spcAft>
              <a:buSzPts val="2400"/>
              <a:buNone/>
            </a:pPr>
            <a:endParaRPr sz="2405" dirty="0"/>
          </a:p>
        </p:txBody>
      </p:sp>
      <p:pic>
        <p:nvPicPr>
          <p:cNvPr id="4" name="Picture 3" descr="A picture containing drawing&#10;&#10;Description automatically generated">
            <a:extLst>
              <a:ext uri="{FF2B5EF4-FFF2-40B4-BE49-F238E27FC236}">
                <a16:creationId xmlns:a16="http://schemas.microsoft.com/office/drawing/2014/main" id="{1741DD4E-CA57-48D7-A1D8-E7BD5F737056}"/>
              </a:ext>
            </a:extLst>
          </p:cNvPr>
          <p:cNvPicPr>
            <a:picLocks noChangeAspect="1"/>
          </p:cNvPicPr>
          <p:nvPr/>
        </p:nvPicPr>
        <p:blipFill>
          <a:blip r:embed="rId3"/>
          <a:stretch>
            <a:fillRect/>
          </a:stretch>
        </p:blipFill>
        <p:spPr>
          <a:xfrm>
            <a:off x="2362200" y="0"/>
            <a:ext cx="4419600" cy="1609344"/>
          </a:xfrm>
          <a:prstGeom prst="rect">
            <a:avLst/>
          </a:prstGeom>
        </p:spPr>
      </p:pic>
      <p:pic>
        <p:nvPicPr>
          <p:cNvPr id="3" name="Picture 2">
            <a:extLst>
              <a:ext uri="{FF2B5EF4-FFF2-40B4-BE49-F238E27FC236}">
                <a16:creationId xmlns:a16="http://schemas.microsoft.com/office/drawing/2014/main" id="{B0EDD86A-44F9-4BE2-803C-C8145A6779B2}"/>
              </a:ext>
            </a:extLst>
          </p:cNvPr>
          <p:cNvPicPr>
            <a:picLocks noChangeAspect="1"/>
          </p:cNvPicPr>
          <p:nvPr/>
        </p:nvPicPr>
        <p:blipFill>
          <a:blip r:embed="rId4"/>
          <a:stretch>
            <a:fillRect/>
          </a:stretch>
        </p:blipFill>
        <p:spPr>
          <a:xfrm>
            <a:off x="686241" y="2133297"/>
            <a:ext cx="7547477" cy="4234363"/>
          </a:xfrm>
          <a:prstGeom prst="rect">
            <a:avLst/>
          </a:prstGeom>
        </p:spPr>
      </p:pic>
    </p:spTree>
    <p:extLst>
      <p:ext uri="{BB962C8B-B14F-4D97-AF65-F5344CB8AC3E}">
        <p14:creationId xmlns:p14="http://schemas.microsoft.com/office/powerpoint/2010/main" val="315023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3C4634-F5C9-4290-8480-B5661F1B5C1E}"/>
              </a:ext>
            </a:extLst>
          </p:cNvPr>
          <p:cNvSpPr>
            <a:spLocks noGrp="1"/>
          </p:cNvSpPr>
          <p:nvPr>
            <p:ph type="title"/>
          </p:nvPr>
        </p:nvSpPr>
        <p:spPr/>
        <p:txBody>
          <a:bodyPr/>
          <a:lstStyle/>
          <a:p>
            <a:r>
              <a:rPr lang="en-US" dirty="0"/>
              <a:t>Green Path Careers Program  </a:t>
            </a:r>
          </a:p>
        </p:txBody>
      </p:sp>
      <p:sp>
        <p:nvSpPr>
          <p:cNvPr id="2" name="Text Placeholder 1">
            <a:extLst>
              <a:ext uri="{FF2B5EF4-FFF2-40B4-BE49-F238E27FC236}">
                <a16:creationId xmlns:a16="http://schemas.microsoft.com/office/drawing/2014/main" id="{A4AC3D1E-B8E0-403A-B261-6D098D3FCCF3}"/>
              </a:ext>
            </a:extLst>
          </p:cNvPr>
          <p:cNvSpPr>
            <a:spLocks noGrp="1"/>
          </p:cNvSpPr>
          <p:nvPr>
            <p:ph type="body" idx="1"/>
          </p:nvPr>
        </p:nvSpPr>
        <p:spPr>
          <a:xfrm>
            <a:off x="5736267" y="2560638"/>
            <a:ext cx="3032405" cy="1426871"/>
          </a:xfrm>
        </p:spPr>
        <p:txBody>
          <a:bodyPr/>
          <a:lstStyle/>
          <a:p>
            <a:r>
              <a:rPr lang="en-US" b="1" u="sng" dirty="0"/>
              <a:t>Q3 and Q4: </a:t>
            </a:r>
          </a:p>
          <a:p>
            <a:pPr marL="600075" lvl="1" indent="-257175">
              <a:buFont typeface="Arial" panose="020B0604020202020204" pitchFamily="34" charset="0"/>
              <a:buChar char="•"/>
            </a:pPr>
            <a:r>
              <a:rPr lang="en-US" b="0" dirty="0"/>
              <a:t>New Partnerships: </a:t>
            </a:r>
          </a:p>
          <a:p>
            <a:pPr marL="942975" lvl="2" indent="-257175">
              <a:buFont typeface="Arial" panose="020B0604020202020204" pitchFamily="34" charset="0"/>
              <a:buChar char="•"/>
            </a:pPr>
            <a:r>
              <a:rPr lang="en-US" b="0" dirty="0"/>
              <a:t>City of Lancaster </a:t>
            </a:r>
          </a:p>
          <a:p>
            <a:pPr marL="942975" lvl="2" indent="-257175">
              <a:buFont typeface="Arial" panose="020B0604020202020204" pitchFamily="34" charset="0"/>
              <a:buChar char="•"/>
            </a:pPr>
            <a:r>
              <a:rPr lang="en-US" b="0" dirty="0"/>
              <a:t>A New Way of Life</a:t>
            </a:r>
          </a:p>
          <a:p>
            <a:pPr marL="942975" lvl="2" indent="-257175">
              <a:buFont typeface="Arial" panose="020B0604020202020204" pitchFamily="34" charset="0"/>
              <a:buChar char="•"/>
            </a:pPr>
            <a:r>
              <a:rPr lang="en-US" b="0" dirty="0"/>
              <a:t>East LA/WSGV AJCC</a:t>
            </a:r>
          </a:p>
          <a:p>
            <a:pPr marL="600075" lvl="1" indent="-257175">
              <a:buFont typeface="Arial" panose="020B0604020202020204" pitchFamily="34" charset="0"/>
              <a:buChar char="•"/>
            </a:pPr>
            <a:r>
              <a:rPr lang="en-US" b="0" dirty="0"/>
              <a:t>Employer Feedback  </a:t>
            </a:r>
          </a:p>
          <a:p>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C8731B96-C800-9D6B-3A05-296A79B317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066" t="23980" r="34961" b="24238"/>
          <a:stretch/>
        </p:blipFill>
        <p:spPr>
          <a:xfrm>
            <a:off x="731520" y="2019388"/>
            <a:ext cx="2004237" cy="1988363"/>
          </a:xfrm>
          <a:prstGeom prst="rect">
            <a:avLst/>
          </a:prstGeom>
        </p:spPr>
      </p:pic>
      <p:sp>
        <p:nvSpPr>
          <p:cNvPr id="6" name="Text Placeholder 1">
            <a:extLst>
              <a:ext uri="{FF2B5EF4-FFF2-40B4-BE49-F238E27FC236}">
                <a16:creationId xmlns:a16="http://schemas.microsoft.com/office/drawing/2014/main" id="{50F2242A-5982-044C-B7CE-D0780E14CC94}"/>
              </a:ext>
            </a:extLst>
          </p:cNvPr>
          <p:cNvSpPr txBox="1">
            <a:spLocks/>
          </p:cNvSpPr>
          <p:nvPr/>
        </p:nvSpPr>
        <p:spPr>
          <a:xfrm>
            <a:off x="2327362" y="2928510"/>
            <a:ext cx="408395" cy="278536"/>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500" b="1" dirty="0">
                <a:solidFill>
                  <a:schemeClr val="bg1"/>
                </a:solidFill>
              </a:rPr>
              <a:t>23</a:t>
            </a:r>
          </a:p>
          <a:p>
            <a:endParaRPr lang="en-US" sz="1500" b="1" dirty="0">
              <a:solidFill>
                <a:schemeClr val="bg1"/>
              </a:solidFill>
            </a:endParaRPr>
          </a:p>
        </p:txBody>
      </p:sp>
      <p:sp>
        <p:nvSpPr>
          <p:cNvPr id="7" name="Text Placeholder 1">
            <a:extLst>
              <a:ext uri="{FF2B5EF4-FFF2-40B4-BE49-F238E27FC236}">
                <a16:creationId xmlns:a16="http://schemas.microsoft.com/office/drawing/2014/main" id="{2D71AE89-A8F9-0430-BC1F-8E1689D06925}"/>
              </a:ext>
            </a:extLst>
          </p:cNvPr>
          <p:cNvSpPr txBox="1">
            <a:spLocks/>
          </p:cNvSpPr>
          <p:nvPr/>
        </p:nvSpPr>
        <p:spPr>
          <a:xfrm>
            <a:off x="823282" y="2931168"/>
            <a:ext cx="408395" cy="278536"/>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500" i="1" dirty="0">
                <a:solidFill>
                  <a:schemeClr val="bg1"/>
                </a:solidFill>
              </a:rPr>
              <a:t>40</a:t>
            </a:r>
          </a:p>
          <a:p>
            <a:endParaRPr lang="en-US" sz="1500" dirty="0">
              <a:solidFill>
                <a:schemeClr val="bg1"/>
              </a:solidFill>
            </a:endParaRPr>
          </a:p>
        </p:txBody>
      </p:sp>
      <p:pic>
        <p:nvPicPr>
          <p:cNvPr id="8" name="Picture 7">
            <a:extLst>
              <a:ext uri="{FF2B5EF4-FFF2-40B4-BE49-F238E27FC236}">
                <a16:creationId xmlns:a16="http://schemas.microsoft.com/office/drawing/2014/main" id="{7A42ED8F-501B-6D84-804C-7AE932EE38FF}"/>
              </a:ext>
            </a:extLst>
          </p:cNvPr>
          <p:cNvPicPr>
            <a:picLocks noChangeAspect="1"/>
          </p:cNvPicPr>
          <p:nvPr/>
        </p:nvPicPr>
        <p:blipFill rotWithShape="1">
          <a:blip r:embed="rId3"/>
          <a:srcRect l="43374" t="5703" r="33318" b="83651"/>
          <a:stretch/>
        </p:blipFill>
        <p:spPr>
          <a:xfrm>
            <a:off x="3690987" y="2469439"/>
            <a:ext cx="1281224" cy="804634"/>
          </a:xfrm>
          <a:prstGeom prst="rect">
            <a:avLst/>
          </a:prstGeom>
        </p:spPr>
      </p:pic>
      <p:sp>
        <p:nvSpPr>
          <p:cNvPr id="9" name="Text Placeholder 1">
            <a:extLst>
              <a:ext uri="{FF2B5EF4-FFF2-40B4-BE49-F238E27FC236}">
                <a16:creationId xmlns:a16="http://schemas.microsoft.com/office/drawing/2014/main" id="{6DA66B6F-848B-1318-3095-D3D9194A505B}"/>
              </a:ext>
            </a:extLst>
          </p:cNvPr>
          <p:cNvSpPr txBox="1">
            <a:spLocks/>
          </p:cNvSpPr>
          <p:nvPr/>
        </p:nvSpPr>
        <p:spPr>
          <a:xfrm>
            <a:off x="1148850" y="4051831"/>
            <a:ext cx="1270058" cy="589556"/>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500" dirty="0"/>
              <a:t>Cohort 3: 15</a:t>
            </a:r>
          </a:p>
          <a:p>
            <a:r>
              <a:rPr lang="en-US" sz="1500" dirty="0"/>
              <a:t>Cohort 4: 8 </a:t>
            </a:r>
          </a:p>
          <a:p>
            <a:endParaRPr lang="en-US" sz="1500" dirty="0"/>
          </a:p>
          <a:p>
            <a:endParaRPr lang="en-US" sz="1500" dirty="0"/>
          </a:p>
        </p:txBody>
      </p:sp>
      <p:sp>
        <p:nvSpPr>
          <p:cNvPr id="10" name="Text Placeholder 1">
            <a:extLst>
              <a:ext uri="{FF2B5EF4-FFF2-40B4-BE49-F238E27FC236}">
                <a16:creationId xmlns:a16="http://schemas.microsoft.com/office/drawing/2014/main" id="{48DF6D3A-C21C-2227-5A8C-625DE6EEAD74}"/>
              </a:ext>
            </a:extLst>
          </p:cNvPr>
          <p:cNvSpPr txBox="1">
            <a:spLocks/>
          </p:cNvSpPr>
          <p:nvPr/>
        </p:nvSpPr>
        <p:spPr>
          <a:xfrm>
            <a:off x="3432086" y="3261608"/>
            <a:ext cx="1799027" cy="589556"/>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500" dirty="0"/>
              <a:t>Case Management Support </a:t>
            </a:r>
          </a:p>
          <a:p>
            <a:endParaRPr lang="en-US" sz="1500" dirty="0"/>
          </a:p>
          <a:p>
            <a:endParaRPr lang="en-US" sz="1500" dirty="0"/>
          </a:p>
        </p:txBody>
      </p:sp>
    </p:spTree>
    <p:extLst>
      <p:ext uri="{BB962C8B-B14F-4D97-AF65-F5344CB8AC3E}">
        <p14:creationId xmlns:p14="http://schemas.microsoft.com/office/powerpoint/2010/main" val="101987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b="1" dirty="0"/>
              <a:t>ACES Pathway Program</a:t>
            </a:r>
          </a:p>
        </p:txBody>
      </p:sp>
    </p:spTree>
    <p:extLst>
      <p:ext uri="{BB962C8B-B14F-4D97-AF65-F5344CB8AC3E}">
        <p14:creationId xmlns:p14="http://schemas.microsoft.com/office/powerpoint/2010/main" val="309454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63B27E9-5787-4D3A-84B0-59014FADBD86}"/>
              </a:ext>
            </a:extLst>
          </p:cNvPr>
          <p:cNvSpPr txBox="1">
            <a:spLocks noGrp="1"/>
          </p:cNvSpPr>
          <p:nvPr>
            <p:ph type="body" idx="1"/>
          </p:nvPr>
        </p:nvSpPr>
        <p:spPr>
          <a:xfrm>
            <a:off x="604184" y="1475517"/>
            <a:ext cx="7935632" cy="3983142"/>
          </a:xfrm>
          <a:prstGeom prst="rect">
            <a:avLst/>
          </a:prstGeom>
        </p:spPr>
        <p:txBody>
          <a:bodyPr vert="horz" wrap="square" lIns="0" tIns="0" rIns="0" bIns="0" rtlCol="0">
            <a:spAutoFit/>
          </a:bodyPr>
          <a:lstStyle/>
          <a:p>
            <a:pPr marL="0" indent="0">
              <a:lnSpc>
                <a:spcPts val="1910"/>
              </a:lnSpc>
              <a:buNone/>
            </a:pPr>
            <a:r>
              <a:rPr lang="en-US" b="1" dirty="0">
                <a:latin typeface="Arial"/>
                <a:cs typeface="Arial"/>
              </a:rPr>
              <a:t>Program Description &amp; Objective</a:t>
            </a:r>
          </a:p>
          <a:p>
            <a:pPr marL="0" marR="6350" indent="0">
              <a:lnSpc>
                <a:spcPts val="1900"/>
              </a:lnSpc>
              <a:spcBef>
                <a:spcPts val="70"/>
              </a:spcBef>
              <a:buNone/>
            </a:pPr>
            <a:r>
              <a:rPr sz="1800" spc="-180" dirty="0">
                <a:latin typeface="Arial"/>
                <a:cs typeface="Arial"/>
              </a:rPr>
              <a:t>T</a:t>
            </a:r>
            <a:r>
              <a:rPr sz="1800" dirty="0">
                <a:latin typeface="Arial"/>
                <a:cs typeface="Arial"/>
              </a:rPr>
              <a:t>o </a:t>
            </a:r>
            <a:r>
              <a:rPr sz="1800" spc="-5" dirty="0">
                <a:latin typeface="Arial"/>
                <a:cs typeface="Arial"/>
              </a:rPr>
              <a:t>engage</a:t>
            </a:r>
            <a:r>
              <a:rPr sz="1800" dirty="0">
                <a:latin typeface="Arial"/>
                <a:cs typeface="Arial"/>
              </a:rPr>
              <a:t>, </a:t>
            </a:r>
            <a:r>
              <a:rPr sz="1800" spc="-5" dirty="0">
                <a:latin typeface="Arial"/>
                <a:cs typeface="Arial"/>
              </a:rPr>
              <a:t>expos</a:t>
            </a:r>
            <a:r>
              <a:rPr sz="1800" dirty="0">
                <a:latin typeface="Arial"/>
                <a:cs typeface="Arial"/>
              </a:rPr>
              <a:t>e </a:t>
            </a:r>
            <a:r>
              <a:rPr sz="1800" spc="-5" dirty="0">
                <a:latin typeface="Arial"/>
                <a:cs typeface="Arial"/>
              </a:rPr>
              <a:t>an</a:t>
            </a:r>
            <a:r>
              <a:rPr sz="1800" dirty="0">
                <a:latin typeface="Arial"/>
                <a:cs typeface="Arial"/>
              </a:rPr>
              <a:t>d challenge students to </a:t>
            </a:r>
            <a:r>
              <a:rPr sz="1800" spc="-5" dirty="0">
                <a:latin typeface="Arial"/>
                <a:cs typeface="Arial"/>
              </a:rPr>
              <a:t>explor</a:t>
            </a:r>
            <a:r>
              <a:rPr sz="1800" dirty="0">
                <a:latin typeface="Arial"/>
                <a:cs typeface="Arial"/>
              </a:rPr>
              <a:t>e </a:t>
            </a:r>
            <a:r>
              <a:rPr sz="1800" spc="-5" dirty="0">
                <a:latin typeface="Arial"/>
                <a:cs typeface="Arial"/>
              </a:rPr>
              <a:t>architecture, engineerin</a:t>
            </a:r>
            <a:r>
              <a:rPr sz="1800" dirty="0">
                <a:latin typeface="Arial"/>
                <a:cs typeface="Arial"/>
              </a:rPr>
              <a:t>g </a:t>
            </a:r>
            <a:r>
              <a:rPr sz="1800" spc="-5" dirty="0">
                <a:latin typeface="Arial"/>
                <a:cs typeface="Arial"/>
              </a:rPr>
              <a:t>an</a:t>
            </a:r>
            <a:r>
              <a:rPr sz="1800" dirty="0">
                <a:latin typeface="Arial"/>
                <a:cs typeface="Arial"/>
              </a:rPr>
              <a:t>d construction careers </a:t>
            </a:r>
            <a:r>
              <a:rPr sz="1800" spc="-5" dirty="0">
                <a:latin typeface="Arial"/>
                <a:cs typeface="Arial"/>
              </a:rPr>
              <a:t>b</a:t>
            </a:r>
            <a:r>
              <a:rPr sz="1800" dirty="0">
                <a:latin typeface="Arial"/>
                <a:cs typeface="Arial"/>
              </a:rPr>
              <a:t>y capitalizing</a:t>
            </a:r>
            <a:r>
              <a:rPr sz="1800" spc="-5" dirty="0">
                <a:latin typeface="Arial"/>
                <a:cs typeface="Arial"/>
              </a:rPr>
              <a:t> o</a:t>
            </a:r>
            <a:r>
              <a:rPr sz="1800" dirty="0">
                <a:latin typeface="Arial"/>
                <a:cs typeface="Arial"/>
              </a:rPr>
              <a:t>n </a:t>
            </a:r>
            <a:r>
              <a:rPr lang="en-US" sz="1800" dirty="0">
                <a:latin typeface="Arial"/>
                <a:cs typeface="Arial"/>
              </a:rPr>
              <a:t>public works investment, </a:t>
            </a:r>
            <a:r>
              <a:rPr sz="1800" dirty="0">
                <a:latin typeface="Arial"/>
                <a:cs typeface="Arial"/>
              </a:rPr>
              <a:t>community college STEAM course </a:t>
            </a:r>
            <a:r>
              <a:rPr sz="1800" spc="-5" dirty="0">
                <a:latin typeface="Arial"/>
                <a:cs typeface="Arial"/>
              </a:rPr>
              <a:t>o</a:t>
            </a:r>
            <a:r>
              <a:rPr sz="1800" spc="-30" dirty="0">
                <a:latin typeface="Arial"/>
                <a:cs typeface="Arial"/>
              </a:rPr>
              <a:t>f</a:t>
            </a:r>
            <a:r>
              <a:rPr sz="1800" dirty="0">
                <a:latin typeface="Arial"/>
                <a:cs typeface="Arial"/>
              </a:rPr>
              <a:t>ferings</a:t>
            </a:r>
            <a:r>
              <a:rPr sz="1800" spc="-5" dirty="0">
                <a:latin typeface="Arial"/>
                <a:cs typeface="Arial"/>
              </a:rPr>
              <a:t> an</a:t>
            </a:r>
            <a:r>
              <a:rPr sz="1800" dirty="0">
                <a:latin typeface="Arial"/>
                <a:cs typeface="Arial"/>
              </a:rPr>
              <a:t>d strong </a:t>
            </a:r>
            <a:r>
              <a:rPr sz="1800" spc="-5" dirty="0">
                <a:latin typeface="Arial"/>
                <a:cs typeface="Arial"/>
              </a:rPr>
              <a:t>industr</a:t>
            </a:r>
            <a:r>
              <a:rPr sz="1800" dirty="0">
                <a:latin typeface="Arial"/>
                <a:cs typeface="Arial"/>
              </a:rPr>
              <a:t>y </a:t>
            </a:r>
            <a:r>
              <a:rPr sz="1800" spc="-5" dirty="0">
                <a:latin typeface="Arial"/>
                <a:cs typeface="Arial"/>
              </a:rPr>
              <a:t>participation.</a:t>
            </a:r>
            <a:endParaRPr sz="1800" dirty="0">
              <a:latin typeface="Arial"/>
              <a:cs typeface="Arial"/>
            </a:endParaRPr>
          </a:p>
          <a:p>
            <a:pPr>
              <a:lnSpc>
                <a:spcPts val="1900"/>
              </a:lnSpc>
              <a:spcBef>
                <a:spcPts val="19"/>
              </a:spcBef>
            </a:pPr>
            <a:endParaRPr sz="1900" dirty="0"/>
          </a:p>
          <a:p>
            <a:pPr marL="0" indent="0">
              <a:buNone/>
            </a:pPr>
            <a:r>
              <a:rPr lang="en-US" b="1" dirty="0">
                <a:latin typeface="Arial"/>
                <a:cs typeface="Arial"/>
              </a:rPr>
              <a:t>Program Offerings</a:t>
            </a:r>
          </a:p>
          <a:p>
            <a:pPr marL="298450" indent="-285750">
              <a:buFont typeface="Arial"/>
              <a:buChar char="•"/>
            </a:pPr>
            <a:r>
              <a:rPr lang="en-US" sz="1800" dirty="0">
                <a:latin typeface="Arial"/>
                <a:cs typeface="Arial"/>
              </a:rPr>
              <a:t>Outreach/recruitment will be done each semester in coordination with the high schools and community colleges</a:t>
            </a:r>
          </a:p>
          <a:p>
            <a:pPr marL="298450" indent="-285750">
              <a:buFont typeface="Arial"/>
              <a:buChar char="•"/>
            </a:pPr>
            <a:r>
              <a:rPr lang="en-US" sz="1800" dirty="0">
                <a:latin typeface="Arial"/>
                <a:cs typeface="Arial"/>
              </a:rPr>
              <a:t>Identify entry level opportunities in ACE high road careers and match participants with paid internships </a:t>
            </a:r>
          </a:p>
          <a:p>
            <a:pPr marL="298450" indent="-285750">
              <a:buFont typeface="Arial"/>
              <a:buChar char="•"/>
            </a:pPr>
            <a:r>
              <a:rPr lang="en-US" sz="1800" dirty="0">
                <a:latin typeface="Arial"/>
                <a:cs typeface="Arial"/>
              </a:rPr>
              <a:t>Offer paid industry accepted certificate training every summer</a:t>
            </a:r>
          </a:p>
          <a:p>
            <a:pPr marL="298450" indent="-285750">
              <a:buFont typeface="Arial"/>
              <a:buChar char="•"/>
            </a:pPr>
            <a:r>
              <a:rPr lang="en-US" sz="1800" dirty="0">
                <a:latin typeface="Arial"/>
                <a:cs typeface="Arial"/>
              </a:rPr>
              <a:t>Provide access to technology, transportation and clothing </a:t>
            </a:r>
          </a:p>
        </p:txBody>
      </p:sp>
      <p:pic>
        <p:nvPicPr>
          <p:cNvPr id="7" name="Picture 6" descr="A picture containing drawing&#10;&#10;Description automatically generated">
            <a:extLst>
              <a:ext uri="{FF2B5EF4-FFF2-40B4-BE49-F238E27FC236}">
                <a16:creationId xmlns:a16="http://schemas.microsoft.com/office/drawing/2014/main" id="{6F6874CC-DAE9-42BA-99A9-AF52081C8BD3}"/>
              </a:ext>
            </a:extLst>
          </p:cNvPr>
          <p:cNvPicPr>
            <a:picLocks noChangeAspect="1"/>
          </p:cNvPicPr>
          <p:nvPr/>
        </p:nvPicPr>
        <p:blipFill>
          <a:blip r:embed="rId3"/>
          <a:stretch>
            <a:fillRect/>
          </a:stretch>
        </p:blipFill>
        <p:spPr>
          <a:xfrm>
            <a:off x="3006090" y="265624"/>
            <a:ext cx="3131820" cy="947928"/>
          </a:xfrm>
          <a:prstGeom prst="rect">
            <a:avLst/>
          </a:prstGeom>
        </p:spPr>
      </p:pic>
    </p:spTree>
    <p:extLst>
      <p:ext uri="{BB962C8B-B14F-4D97-AF65-F5344CB8AC3E}">
        <p14:creationId xmlns:p14="http://schemas.microsoft.com/office/powerpoint/2010/main" val="341219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3C4634-F5C9-4290-8480-B5661F1B5C1E}"/>
              </a:ext>
            </a:extLst>
          </p:cNvPr>
          <p:cNvSpPr>
            <a:spLocks noGrp="1"/>
          </p:cNvSpPr>
          <p:nvPr>
            <p:ph type="title"/>
          </p:nvPr>
        </p:nvSpPr>
        <p:spPr/>
        <p:txBody>
          <a:bodyPr/>
          <a:lstStyle/>
          <a:p>
            <a:r>
              <a:rPr lang="en-US" dirty="0"/>
              <a:t>ACES Pathway Program </a:t>
            </a:r>
          </a:p>
        </p:txBody>
      </p:sp>
      <p:sp>
        <p:nvSpPr>
          <p:cNvPr id="2" name="Text Placeholder 1">
            <a:extLst>
              <a:ext uri="{FF2B5EF4-FFF2-40B4-BE49-F238E27FC236}">
                <a16:creationId xmlns:a16="http://schemas.microsoft.com/office/drawing/2014/main" id="{A4AC3D1E-B8E0-403A-B261-6D098D3FCCF3}"/>
              </a:ext>
            </a:extLst>
          </p:cNvPr>
          <p:cNvSpPr>
            <a:spLocks noGrp="1"/>
          </p:cNvSpPr>
          <p:nvPr>
            <p:ph type="body" idx="1"/>
          </p:nvPr>
        </p:nvSpPr>
        <p:spPr>
          <a:xfrm>
            <a:off x="5128084" y="1918379"/>
            <a:ext cx="3712889" cy="2872917"/>
          </a:xfrm>
        </p:spPr>
        <p:txBody>
          <a:bodyPr/>
          <a:lstStyle/>
          <a:p>
            <a:r>
              <a:rPr lang="en-US" b="1" u="sng" dirty="0"/>
              <a:t>Q3 and Q4: </a:t>
            </a:r>
          </a:p>
          <a:p>
            <a:pPr marL="600075" lvl="1" indent="-257175">
              <a:buFont typeface="Arial" panose="020B0604020202020204" pitchFamily="34" charset="0"/>
              <a:buChar char="•"/>
            </a:pPr>
            <a:r>
              <a:rPr lang="en-US" dirty="0"/>
              <a:t>Fall 2022</a:t>
            </a:r>
          </a:p>
          <a:p>
            <a:pPr marL="942975" lvl="2" indent="-257175">
              <a:spcAft>
                <a:spcPts val="450"/>
              </a:spcAft>
              <a:buFont typeface="Arial" panose="020B0604020202020204" pitchFamily="34" charset="0"/>
              <a:buChar char="•"/>
            </a:pPr>
            <a:r>
              <a:rPr lang="en-US" b="0" dirty="0"/>
              <a:t>Verdugo Hills HS (SFV)</a:t>
            </a:r>
          </a:p>
          <a:p>
            <a:pPr marL="1285875" lvl="3" indent="-257175">
              <a:spcAft>
                <a:spcPts val="450"/>
              </a:spcAft>
              <a:buFont typeface="Arial" panose="020B0604020202020204" pitchFamily="34" charset="0"/>
              <a:buChar char="•"/>
            </a:pPr>
            <a:r>
              <a:rPr lang="en-US" b="0" dirty="0"/>
              <a:t>2 Courses </a:t>
            </a:r>
          </a:p>
          <a:p>
            <a:pPr marL="600075" lvl="1" indent="-257175">
              <a:buFont typeface="Arial" panose="020B0604020202020204" pitchFamily="34" charset="0"/>
              <a:buChar char="•"/>
            </a:pPr>
            <a:r>
              <a:rPr lang="en-US" dirty="0"/>
              <a:t>San Bernardino County</a:t>
            </a:r>
          </a:p>
          <a:p>
            <a:pPr marL="942975" lvl="2" indent="-257175">
              <a:buFont typeface="Arial" panose="020B0604020202020204" pitchFamily="34" charset="0"/>
              <a:buChar char="•"/>
            </a:pPr>
            <a:r>
              <a:rPr lang="en-US" b="0" dirty="0"/>
              <a:t>DAC HS Identified </a:t>
            </a:r>
          </a:p>
          <a:p>
            <a:pPr marL="1285875" lvl="3" indent="-257175">
              <a:buFont typeface="Arial" panose="020B0604020202020204" pitchFamily="34" charset="0"/>
              <a:buChar char="•"/>
            </a:pPr>
            <a:r>
              <a:rPr lang="en-US" sz="1350" b="0" dirty="0"/>
              <a:t>Fontana HS 93%</a:t>
            </a:r>
          </a:p>
          <a:p>
            <a:pPr marL="1285875" lvl="3" indent="-257175">
              <a:buFont typeface="Arial" panose="020B0604020202020204" pitchFamily="34" charset="0"/>
              <a:buChar char="•"/>
            </a:pPr>
            <a:r>
              <a:rPr lang="en-US" sz="1350" b="0" dirty="0"/>
              <a:t>Indian Springs HS 93%</a:t>
            </a:r>
          </a:p>
          <a:p>
            <a:pPr marL="1285875" lvl="3" indent="-257175">
              <a:buFont typeface="Arial" panose="020B0604020202020204" pitchFamily="34" charset="0"/>
              <a:buChar char="•"/>
            </a:pPr>
            <a:r>
              <a:rPr lang="en-US" sz="1350" b="0" dirty="0"/>
              <a:t>San Bernardino HS 92%</a:t>
            </a:r>
          </a:p>
          <a:p>
            <a:pPr marL="1285875" lvl="3" indent="-257175">
              <a:buFont typeface="Arial" panose="020B0604020202020204" pitchFamily="34" charset="0"/>
              <a:buChar char="•"/>
            </a:pPr>
            <a:r>
              <a:rPr lang="en-US" sz="1350" b="0" dirty="0"/>
              <a:t>Adelanto HS 86%</a:t>
            </a:r>
          </a:p>
          <a:p>
            <a:pPr marL="942975" lvl="2" indent="-257175">
              <a:spcAft>
                <a:spcPts val="450"/>
              </a:spcAft>
              <a:buFont typeface="Arial" panose="020B0604020202020204" pitchFamily="34" charset="0"/>
              <a:buChar char="•"/>
            </a:pPr>
            <a:r>
              <a:rPr lang="en-US" b="0" dirty="0"/>
              <a:t>Sherman Indian HS</a:t>
            </a:r>
          </a:p>
          <a:p>
            <a:pPr marL="600075" lvl="1" indent="-257175">
              <a:buFont typeface="Arial" panose="020B0604020202020204" pitchFamily="34" charset="0"/>
              <a:buChar char="•"/>
            </a:pPr>
            <a:r>
              <a:rPr lang="en-US" dirty="0"/>
              <a:t>Riverside County </a:t>
            </a:r>
          </a:p>
          <a:p>
            <a:pPr marL="942975" lvl="2" indent="-257175">
              <a:buFont typeface="Arial" panose="020B0604020202020204" pitchFamily="34" charset="0"/>
              <a:buChar char="•"/>
            </a:pPr>
            <a:r>
              <a:rPr lang="en-US" b="0" dirty="0" err="1"/>
              <a:t>Noli</a:t>
            </a:r>
            <a:r>
              <a:rPr lang="en-US" b="0" dirty="0"/>
              <a:t> Indian HS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22237CF3-2F40-35A5-95E7-9EAED1669D98}"/>
              </a:ext>
            </a:extLst>
          </p:cNvPr>
          <p:cNvPicPr>
            <a:picLocks noChangeAspect="1"/>
          </p:cNvPicPr>
          <p:nvPr/>
        </p:nvPicPr>
        <p:blipFill>
          <a:blip r:embed="rId2" cstate="print">
            <a:extLst>
              <a:ext uri="{28A0092B-C50C-407E-A947-70E740481C1C}">
                <a14:useLocalDpi xmlns:a14="http://schemas.microsoft.com/office/drawing/2010/main" val="0"/>
              </a:ext>
            </a:extLst>
          </a:blip>
          <a:srcRect t="7061" b="7061"/>
          <a:stretch/>
        </p:blipFill>
        <p:spPr>
          <a:xfrm>
            <a:off x="529706" y="1701518"/>
            <a:ext cx="4598378" cy="2872917"/>
          </a:xfrm>
          <a:prstGeom prst="rect">
            <a:avLst/>
          </a:prstGeom>
        </p:spPr>
      </p:pic>
      <p:sp>
        <p:nvSpPr>
          <p:cNvPr id="6" name="Text Placeholder 1">
            <a:extLst>
              <a:ext uri="{FF2B5EF4-FFF2-40B4-BE49-F238E27FC236}">
                <a16:creationId xmlns:a16="http://schemas.microsoft.com/office/drawing/2014/main" id="{6FA56E90-AA0A-7729-60A1-F186387C864B}"/>
              </a:ext>
            </a:extLst>
          </p:cNvPr>
          <p:cNvSpPr txBox="1">
            <a:spLocks/>
          </p:cNvSpPr>
          <p:nvPr/>
        </p:nvSpPr>
        <p:spPr>
          <a:xfrm>
            <a:off x="2505862" y="2907732"/>
            <a:ext cx="1007948" cy="336989"/>
          </a:xfrm>
          <a:prstGeom prst="rect">
            <a:avLst/>
          </a:prstGeom>
        </p:spPr>
        <p:txBody>
          <a:bodyPr vert="horz" lIns="68580" tIns="0" rIns="68580" bIns="0" rtlCol="0" anchor="t" anchorCtr="0">
            <a:noAutofit/>
          </a:bodyPr>
          <a:lstStyle>
            <a:lvl1pPr marL="0" marR="0" indent="0" algn="l" defTabSz="914400" rtl="0" eaLnBrk="1" fontAlgn="auto" latinLnBrk="0" hangingPunct="1">
              <a:lnSpc>
                <a:spcPct val="100000"/>
              </a:lnSpc>
              <a:spcBef>
                <a:spcPts val="0"/>
              </a:spcBef>
              <a:spcAft>
                <a:spcPts val="1200"/>
              </a:spcAft>
              <a:buClr>
                <a:srgbClr val="008D70"/>
              </a:buClr>
              <a:buSzTx/>
              <a:buFontTx/>
              <a:buNone/>
              <a:tabLst/>
              <a:defRPr sz="2000" b="0" i="0" kern="1200" baseline="0">
                <a:solidFill>
                  <a:srgbClr val="14435D"/>
                </a:solidFill>
                <a:latin typeface="+mn-lt"/>
                <a:ea typeface="+mn-ea"/>
                <a:cs typeface="+mn-cs"/>
              </a:defRPr>
            </a:lvl1pPr>
            <a:lvl2pPr marL="457200" indent="0" algn="l" defTabSz="914400" rtl="0" eaLnBrk="1" latinLnBrk="0" hangingPunct="1">
              <a:lnSpc>
                <a:spcPct val="100000"/>
              </a:lnSpc>
              <a:spcBef>
                <a:spcPts val="0"/>
              </a:spcBef>
              <a:buClr>
                <a:srgbClr val="A4BF6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buClr>
                <a:srgbClr val="8E437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Aft>
                <a:spcPts val="0"/>
              </a:spcAft>
            </a:pPr>
            <a:r>
              <a:rPr lang="en-US" sz="3000" b="1" dirty="0"/>
              <a:t>173</a:t>
            </a:r>
          </a:p>
          <a:p>
            <a:pPr algn="ctr">
              <a:spcAft>
                <a:spcPts val="0"/>
              </a:spcAft>
            </a:pPr>
            <a:r>
              <a:rPr lang="en-US" sz="1200" i="1" dirty="0"/>
              <a:t>240 Goal </a:t>
            </a:r>
            <a:endParaRPr lang="en-US" sz="600" i="1" dirty="0"/>
          </a:p>
          <a:p>
            <a:endParaRPr lang="en-US" sz="2400" dirty="0"/>
          </a:p>
          <a:p>
            <a:endParaRPr lang="en-US" sz="2400" dirty="0"/>
          </a:p>
        </p:txBody>
      </p:sp>
    </p:spTree>
    <p:extLst>
      <p:ext uri="{BB962C8B-B14F-4D97-AF65-F5344CB8AC3E}">
        <p14:creationId xmlns:p14="http://schemas.microsoft.com/office/powerpoint/2010/main" val="390447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7EA"/>
        </a:solidFill>
        <a:effectLst/>
      </p:bgPr>
    </p:bg>
    <p:spTree>
      <p:nvGrpSpPr>
        <p:cNvPr id="1" name="Shape 109"/>
        <p:cNvGrpSpPr/>
        <p:nvPr/>
      </p:nvGrpSpPr>
      <p:grpSpPr>
        <a:xfrm>
          <a:off x="0" y="0"/>
          <a:ext cx="0" cy="0"/>
          <a:chOff x="0" y="0"/>
          <a:chExt cx="0" cy="0"/>
        </a:xfrm>
      </p:grpSpPr>
      <p:sp>
        <p:nvSpPr>
          <p:cNvPr id="111" name="Google Shape;111;p1"/>
          <p:cNvSpPr txBox="1">
            <a:spLocks noGrp="1"/>
          </p:cNvSpPr>
          <p:nvPr>
            <p:ph type="ctrTitle"/>
          </p:nvPr>
        </p:nvSpPr>
        <p:spPr>
          <a:xfrm>
            <a:off x="795850" y="2867225"/>
            <a:ext cx="5997600" cy="1233900"/>
          </a:xfrm>
          <a:prstGeom prst="rect">
            <a:avLst/>
          </a:prstGeom>
          <a:noFill/>
          <a:ln>
            <a:noFill/>
          </a:ln>
        </p:spPr>
        <p:txBody>
          <a:bodyPr spcFirstLastPara="1" wrap="square" lIns="91425" tIns="91425" rIns="91425" bIns="91425" anchor="ctr" anchorCtr="0">
            <a:noAutofit/>
          </a:bodyPr>
          <a:lstStyle/>
          <a:p>
            <a:r>
              <a:rPr lang="en" sz="7200" dirty="0">
                <a:solidFill>
                  <a:srgbClr val="006751"/>
                </a:solidFill>
              </a:rPr>
              <a:t>Justice40 </a:t>
            </a:r>
            <a:endParaRPr sz="7200" dirty="0">
              <a:solidFill>
                <a:srgbClr val="006751"/>
              </a:solidFill>
            </a:endParaRPr>
          </a:p>
        </p:txBody>
      </p:sp>
      <p:pic>
        <p:nvPicPr>
          <p:cNvPr id="113" name="Google Shape;113;p1"/>
          <p:cNvPicPr preferRelativeResize="0"/>
          <p:nvPr/>
        </p:nvPicPr>
        <p:blipFill rotWithShape="1">
          <a:blip r:embed="rId3">
            <a:alphaModFix/>
          </a:blip>
          <a:srcRect/>
          <a:stretch/>
        </p:blipFill>
        <p:spPr>
          <a:xfrm flipH="1">
            <a:off x="6793448" y="912425"/>
            <a:ext cx="2406703" cy="5143500"/>
          </a:xfrm>
          <a:prstGeom prst="rect">
            <a:avLst/>
          </a:prstGeom>
          <a:noFill/>
          <a:ln>
            <a:noFill/>
          </a:ln>
        </p:spPr>
      </p:pic>
      <p:sp>
        <p:nvSpPr>
          <p:cNvPr id="114" name="Google Shape;114;p1"/>
          <p:cNvSpPr/>
          <p:nvPr/>
        </p:nvSpPr>
        <p:spPr>
          <a:xfrm rot="-5400000">
            <a:off x="-94075" y="3310625"/>
            <a:ext cx="1274400" cy="347100"/>
          </a:xfrm>
          <a:prstGeom prst="rect">
            <a:avLst/>
          </a:prstGeom>
          <a:solidFill>
            <a:srgbClr val="7AB800"/>
          </a:solidFill>
          <a:ln>
            <a:noFill/>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E7EA"/>
        </a:solidFill>
        <a:effectLst/>
      </p:bgPr>
    </p:bg>
    <p:spTree>
      <p:nvGrpSpPr>
        <p:cNvPr id="1" name="Shape 167"/>
        <p:cNvGrpSpPr/>
        <p:nvPr/>
      </p:nvGrpSpPr>
      <p:grpSpPr>
        <a:xfrm>
          <a:off x="0" y="0"/>
          <a:ext cx="0" cy="0"/>
          <a:chOff x="0" y="0"/>
          <a:chExt cx="0" cy="0"/>
        </a:xfrm>
      </p:grpSpPr>
      <p:sp>
        <p:nvSpPr>
          <p:cNvPr id="170" name="Google Shape;170;p10"/>
          <p:cNvSpPr txBox="1">
            <a:spLocks noGrp="1"/>
          </p:cNvSpPr>
          <p:nvPr>
            <p:ph type="title"/>
          </p:nvPr>
        </p:nvSpPr>
        <p:spPr>
          <a:xfrm>
            <a:off x="601133" y="591005"/>
            <a:ext cx="8412584" cy="992125"/>
          </a:xfrm>
          <a:prstGeom prst="rect">
            <a:avLst/>
          </a:prstGeom>
          <a:noFill/>
          <a:ln>
            <a:noFill/>
          </a:ln>
        </p:spPr>
        <p:txBody>
          <a:bodyPr spcFirstLastPara="1" wrap="square" lIns="91425" tIns="91425" rIns="91425" bIns="91425" anchor="t" anchorCtr="0">
            <a:noAutofit/>
          </a:bodyPr>
          <a:lstStyle/>
          <a:p>
            <a:r>
              <a:rPr lang="en" sz="4400" dirty="0">
                <a:solidFill>
                  <a:srgbClr val="006751"/>
                </a:solidFill>
              </a:rPr>
              <a:t>What is the Justice40 Initiative? </a:t>
            </a:r>
            <a:endParaRPr sz="4400" dirty="0"/>
          </a:p>
        </p:txBody>
      </p:sp>
      <p:sp>
        <p:nvSpPr>
          <p:cNvPr id="171" name="Google Shape;171;p10"/>
          <p:cNvSpPr txBox="1"/>
          <p:nvPr/>
        </p:nvSpPr>
        <p:spPr>
          <a:xfrm>
            <a:off x="601133" y="2135717"/>
            <a:ext cx="7137300" cy="2924400"/>
          </a:xfrm>
          <a:prstGeom prst="rect">
            <a:avLst/>
          </a:prstGeom>
          <a:noFill/>
          <a:ln>
            <a:noFill/>
          </a:ln>
        </p:spPr>
        <p:txBody>
          <a:bodyPr spcFirstLastPara="1" wrap="square" lIns="91425" tIns="45700" rIns="91425" bIns="45700" anchor="t" anchorCtr="0">
            <a:spAutoFit/>
          </a:bodyPr>
          <a:lstStyle/>
          <a:p>
            <a:pPr marL="285750" indent="-298450">
              <a:buClr>
                <a:srgbClr val="000000"/>
              </a:buClr>
              <a:buSzPts val="1600"/>
              <a:buFont typeface="Arial"/>
              <a:buChar char="•"/>
            </a:pPr>
            <a:r>
              <a:rPr lang="en" sz="1600" kern="0" dirty="0">
                <a:solidFill>
                  <a:srgbClr val="006751"/>
                </a:solidFill>
                <a:latin typeface="PT Sans"/>
                <a:ea typeface="PT Sans"/>
                <a:cs typeface="PT Sans"/>
                <a:sym typeface="PT Sans"/>
              </a:rPr>
              <a:t>Justice40 is a </a:t>
            </a:r>
            <a:r>
              <a:rPr lang="en" sz="1600" b="1" kern="0" dirty="0">
                <a:solidFill>
                  <a:srgbClr val="006751"/>
                </a:solidFill>
                <a:latin typeface="PT Sans"/>
                <a:ea typeface="PT Sans"/>
                <a:cs typeface="PT Sans"/>
                <a:sym typeface="PT Sans"/>
              </a:rPr>
              <a:t>Federal</a:t>
            </a:r>
            <a:r>
              <a:rPr lang="en" sz="1600" kern="0" dirty="0">
                <a:solidFill>
                  <a:srgbClr val="006751"/>
                </a:solidFill>
                <a:latin typeface="PT Sans"/>
                <a:ea typeface="PT Sans"/>
                <a:cs typeface="PT Sans"/>
                <a:sym typeface="PT Sans"/>
              </a:rPr>
              <a:t> Initiative </a:t>
            </a:r>
            <a:endParaRPr sz="1600" kern="0" dirty="0">
              <a:solidFill>
                <a:srgbClr val="000000"/>
              </a:solidFill>
              <a:latin typeface="Arial"/>
              <a:cs typeface="Arial"/>
              <a:sym typeface="Arial"/>
            </a:endParaRPr>
          </a:p>
          <a:p>
            <a:pPr marL="285750" indent="-298450">
              <a:spcBef>
                <a:spcPts val="600"/>
              </a:spcBef>
              <a:buClr>
                <a:srgbClr val="000000"/>
              </a:buClr>
              <a:buSzPts val="1600"/>
              <a:buFont typeface="Arial"/>
              <a:buChar char="•"/>
            </a:pPr>
            <a:r>
              <a:rPr lang="en" sz="1600" b="1" kern="0" dirty="0">
                <a:solidFill>
                  <a:srgbClr val="006751"/>
                </a:solidFill>
                <a:latin typeface="PT Sans"/>
                <a:ea typeface="PT Sans"/>
                <a:cs typeface="PT Sans"/>
                <a:sym typeface="PT Sans"/>
              </a:rPr>
              <a:t>GOAL: </a:t>
            </a:r>
            <a:r>
              <a:rPr lang="en" sz="1600" kern="0" dirty="0">
                <a:solidFill>
                  <a:srgbClr val="006751"/>
                </a:solidFill>
                <a:latin typeface="PT Sans"/>
                <a:ea typeface="PT Sans"/>
                <a:cs typeface="PT Sans"/>
                <a:sym typeface="PT Sans"/>
              </a:rPr>
              <a:t>40% of overall </a:t>
            </a:r>
            <a:r>
              <a:rPr lang="en" sz="1600" b="1" kern="0" dirty="0">
                <a:solidFill>
                  <a:srgbClr val="006751"/>
                </a:solidFill>
                <a:latin typeface="PT Sans"/>
                <a:ea typeface="PT Sans"/>
                <a:cs typeface="PT Sans"/>
                <a:sym typeface="PT Sans"/>
              </a:rPr>
              <a:t>benefits</a:t>
            </a:r>
            <a:r>
              <a:rPr lang="en" sz="1600" kern="0" dirty="0">
                <a:solidFill>
                  <a:srgbClr val="006751"/>
                </a:solidFill>
                <a:latin typeface="PT Sans"/>
                <a:ea typeface="PT Sans"/>
                <a:cs typeface="PT Sans"/>
                <a:sym typeface="PT Sans"/>
              </a:rPr>
              <a:t> of </a:t>
            </a:r>
            <a:r>
              <a:rPr lang="en" sz="1600" b="1" kern="0" dirty="0">
                <a:solidFill>
                  <a:srgbClr val="006751"/>
                </a:solidFill>
                <a:latin typeface="PT Sans"/>
                <a:ea typeface="PT Sans"/>
                <a:cs typeface="PT Sans"/>
                <a:sym typeface="PT Sans"/>
              </a:rPr>
              <a:t>certain federal investments</a:t>
            </a:r>
            <a:r>
              <a:rPr lang="en" sz="1600" kern="0" dirty="0">
                <a:solidFill>
                  <a:srgbClr val="006751"/>
                </a:solidFill>
                <a:latin typeface="PT Sans"/>
                <a:ea typeface="PT Sans"/>
                <a:cs typeface="PT Sans"/>
                <a:sym typeface="PT Sans"/>
              </a:rPr>
              <a:t> flow to </a:t>
            </a:r>
            <a:r>
              <a:rPr lang="en" sz="1600" b="1" kern="0" dirty="0">
                <a:solidFill>
                  <a:srgbClr val="006751"/>
                </a:solidFill>
                <a:latin typeface="PT Sans"/>
                <a:ea typeface="PT Sans"/>
                <a:cs typeface="PT Sans"/>
                <a:sym typeface="PT Sans"/>
              </a:rPr>
              <a:t>disadvantaged communities </a:t>
            </a:r>
            <a:endParaRPr sz="1600" kern="0" dirty="0">
              <a:solidFill>
                <a:srgbClr val="000000"/>
              </a:solidFill>
              <a:latin typeface="Arial"/>
              <a:cs typeface="Arial"/>
              <a:sym typeface="Arial"/>
            </a:endParaRPr>
          </a:p>
          <a:p>
            <a:pPr marL="285750" indent="-298450">
              <a:spcBef>
                <a:spcPts val="600"/>
              </a:spcBef>
              <a:buClr>
                <a:srgbClr val="000000"/>
              </a:buClr>
              <a:buSzPts val="1600"/>
              <a:buFont typeface="Arial"/>
              <a:buChar char="•"/>
            </a:pPr>
            <a:r>
              <a:rPr lang="en" sz="1600" kern="0" dirty="0">
                <a:solidFill>
                  <a:srgbClr val="006751"/>
                </a:solidFill>
                <a:latin typeface="PT Sans"/>
                <a:ea typeface="PT Sans"/>
                <a:cs typeface="PT Sans"/>
                <a:sym typeface="PT Sans"/>
              </a:rPr>
              <a:t>Federal Investments: </a:t>
            </a:r>
            <a:endParaRPr sz="1600" kern="0" dirty="0">
              <a:solidFill>
                <a:srgbClr val="000000"/>
              </a:solidFill>
              <a:latin typeface="Arial"/>
              <a:cs typeface="Arial"/>
              <a:sym typeface="Arial"/>
            </a:endParaRPr>
          </a:p>
          <a:p>
            <a:pPr marL="742950" lvl="1" indent="-298450">
              <a:buClr>
                <a:srgbClr val="000000"/>
              </a:buClr>
              <a:buSzPts val="1600"/>
              <a:buFont typeface="Arial"/>
              <a:buChar char="•"/>
            </a:pPr>
            <a:r>
              <a:rPr lang="en" sz="1600" kern="0" dirty="0">
                <a:solidFill>
                  <a:srgbClr val="006751"/>
                </a:solidFill>
                <a:latin typeface="PT Sans"/>
                <a:ea typeface="PT Sans"/>
                <a:cs typeface="PT Sans"/>
                <a:sym typeface="PT Sans"/>
              </a:rPr>
              <a:t>Clean Energy and Energy Efficiency</a:t>
            </a:r>
            <a:endParaRPr sz="1600" kern="0" dirty="0">
              <a:solidFill>
                <a:srgbClr val="000000"/>
              </a:solidFill>
              <a:latin typeface="Arial"/>
              <a:cs typeface="Arial"/>
              <a:sym typeface="Arial"/>
            </a:endParaRPr>
          </a:p>
          <a:p>
            <a:pPr marL="742950" lvl="1" indent="-298450">
              <a:buClr>
                <a:srgbClr val="000000"/>
              </a:buClr>
              <a:buSzPts val="1600"/>
              <a:buFont typeface="Arial"/>
              <a:buChar char="•"/>
            </a:pPr>
            <a:r>
              <a:rPr lang="en" sz="1600" kern="0" dirty="0">
                <a:solidFill>
                  <a:srgbClr val="006751"/>
                </a:solidFill>
                <a:latin typeface="PT Sans"/>
                <a:ea typeface="PT Sans"/>
                <a:cs typeface="PT Sans"/>
                <a:sym typeface="PT Sans"/>
              </a:rPr>
              <a:t>Clean Transit</a:t>
            </a:r>
            <a:endParaRPr sz="1600" kern="0" dirty="0">
              <a:solidFill>
                <a:srgbClr val="000000"/>
              </a:solidFill>
              <a:latin typeface="Arial"/>
              <a:cs typeface="Arial"/>
              <a:sym typeface="Arial"/>
            </a:endParaRPr>
          </a:p>
          <a:p>
            <a:pPr marL="742950" lvl="1" indent="-298450">
              <a:buClr>
                <a:srgbClr val="000000"/>
              </a:buClr>
              <a:buSzPts val="1600"/>
              <a:buFont typeface="Arial"/>
              <a:buChar char="•"/>
            </a:pPr>
            <a:r>
              <a:rPr lang="en" sz="1600" kern="0" dirty="0">
                <a:solidFill>
                  <a:srgbClr val="006751"/>
                </a:solidFill>
                <a:latin typeface="PT Sans"/>
                <a:ea typeface="PT Sans"/>
                <a:cs typeface="PT Sans"/>
                <a:sym typeface="PT Sans"/>
              </a:rPr>
              <a:t>Affordable and Sustainable Housing </a:t>
            </a:r>
            <a:endParaRPr sz="1600" kern="0" dirty="0">
              <a:solidFill>
                <a:srgbClr val="000000"/>
              </a:solidFill>
              <a:latin typeface="Arial"/>
              <a:cs typeface="Arial"/>
              <a:sym typeface="Arial"/>
            </a:endParaRPr>
          </a:p>
          <a:p>
            <a:pPr marL="742950" lvl="1" indent="-298450">
              <a:buClr>
                <a:srgbClr val="000000"/>
              </a:buClr>
              <a:buSzPts val="1600"/>
              <a:buFont typeface="Arial"/>
              <a:buChar char="•"/>
            </a:pPr>
            <a:r>
              <a:rPr lang="en" sz="1600" kern="0" dirty="0">
                <a:solidFill>
                  <a:srgbClr val="006751"/>
                </a:solidFill>
                <a:latin typeface="PT Sans"/>
                <a:ea typeface="PT Sans"/>
                <a:cs typeface="PT Sans"/>
                <a:sym typeface="PT Sans"/>
              </a:rPr>
              <a:t>Training and Workforce Development </a:t>
            </a:r>
            <a:endParaRPr sz="1600" kern="0" dirty="0">
              <a:solidFill>
                <a:srgbClr val="000000"/>
              </a:solidFill>
              <a:latin typeface="Arial"/>
              <a:cs typeface="Arial"/>
              <a:sym typeface="Arial"/>
            </a:endParaRPr>
          </a:p>
          <a:p>
            <a:pPr marL="742950" lvl="1" indent="-298450">
              <a:buClr>
                <a:srgbClr val="000000"/>
              </a:buClr>
              <a:buSzPts val="1600"/>
              <a:buFont typeface="Arial"/>
              <a:buChar char="•"/>
            </a:pPr>
            <a:r>
              <a:rPr lang="en" sz="1600" kern="0" dirty="0">
                <a:solidFill>
                  <a:srgbClr val="006751"/>
                </a:solidFill>
                <a:latin typeface="PT Sans"/>
                <a:ea typeface="PT Sans"/>
                <a:cs typeface="PT Sans"/>
                <a:sym typeface="PT Sans"/>
              </a:rPr>
              <a:t>Remediation and Reduction of Legacy Pollution </a:t>
            </a:r>
            <a:endParaRPr sz="1600" kern="0" dirty="0">
              <a:solidFill>
                <a:srgbClr val="000000"/>
              </a:solidFill>
              <a:latin typeface="Arial"/>
              <a:cs typeface="Arial"/>
              <a:sym typeface="Arial"/>
            </a:endParaRPr>
          </a:p>
          <a:p>
            <a:pPr marL="742950" lvl="1" indent="-298450">
              <a:buClr>
                <a:srgbClr val="000000"/>
              </a:buClr>
              <a:buSzPts val="1600"/>
              <a:buFont typeface="Arial"/>
              <a:buChar char="•"/>
            </a:pPr>
            <a:r>
              <a:rPr lang="en" sz="1600" kern="0" dirty="0">
                <a:solidFill>
                  <a:srgbClr val="006751"/>
                </a:solidFill>
                <a:latin typeface="PT Sans"/>
                <a:ea typeface="PT Sans"/>
                <a:cs typeface="PT Sans"/>
                <a:sym typeface="PT Sans"/>
              </a:rPr>
              <a:t>Development of  Clean Water Infrastructure </a:t>
            </a:r>
            <a:endParaRPr sz="1600" kern="0" dirty="0">
              <a:solidFill>
                <a:srgbClr val="000000"/>
              </a:solidFill>
              <a:latin typeface="Arial"/>
              <a:cs typeface="Arial"/>
              <a:sym typeface="Arial"/>
            </a:endParaRPr>
          </a:p>
          <a:p>
            <a:pPr marL="285750" indent="-196850">
              <a:buClr>
                <a:srgbClr val="000000"/>
              </a:buClr>
              <a:buSzPts val="1400"/>
            </a:pPr>
            <a:endParaRPr sz="1400" kern="0"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E7EA"/>
        </a:solidFill>
        <a:effectLst/>
      </p:bgPr>
    </p:bg>
    <p:spTree>
      <p:nvGrpSpPr>
        <p:cNvPr id="1" name="Shape 175"/>
        <p:cNvGrpSpPr/>
        <p:nvPr/>
      </p:nvGrpSpPr>
      <p:grpSpPr>
        <a:xfrm>
          <a:off x="0" y="0"/>
          <a:ext cx="0" cy="0"/>
          <a:chOff x="0" y="0"/>
          <a:chExt cx="0" cy="0"/>
        </a:xfrm>
      </p:grpSpPr>
      <p:pic>
        <p:nvPicPr>
          <p:cNvPr id="176" name="Google Shape;176;p11"/>
          <p:cNvPicPr preferRelativeResize="0"/>
          <p:nvPr/>
        </p:nvPicPr>
        <p:blipFill rotWithShape="1">
          <a:blip r:embed="rId3">
            <a:alphaModFix/>
          </a:blip>
          <a:srcRect/>
          <a:stretch/>
        </p:blipFill>
        <p:spPr>
          <a:xfrm>
            <a:off x="1602450" y="3897400"/>
            <a:ext cx="5614150" cy="2095500"/>
          </a:xfrm>
          <a:prstGeom prst="rect">
            <a:avLst/>
          </a:prstGeom>
          <a:noFill/>
          <a:ln>
            <a:noFill/>
          </a:ln>
        </p:spPr>
      </p:pic>
      <p:sp>
        <p:nvSpPr>
          <p:cNvPr id="179" name="Google Shape;179;p11"/>
          <p:cNvSpPr txBox="1">
            <a:spLocks noGrp="1"/>
          </p:cNvSpPr>
          <p:nvPr>
            <p:ph type="title"/>
          </p:nvPr>
        </p:nvSpPr>
        <p:spPr>
          <a:xfrm>
            <a:off x="747868" y="577307"/>
            <a:ext cx="8361783" cy="932859"/>
          </a:xfrm>
          <a:prstGeom prst="rect">
            <a:avLst/>
          </a:prstGeom>
          <a:noFill/>
          <a:ln>
            <a:noFill/>
          </a:ln>
        </p:spPr>
        <p:txBody>
          <a:bodyPr spcFirstLastPara="1" wrap="square" lIns="91425" tIns="91425" rIns="91425" bIns="91425" anchor="t" anchorCtr="0">
            <a:noAutofit/>
          </a:bodyPr>
          <a:lstStyle/>
          <a:p>
            <a:r>
              <a:rPr lang="en" sz="4400" dirty="0">
                <a:solidFill>
                  <a:srgbClr val="006751"/>
                </a:solidFill>
              </a:rPr>
              <a:t>Justice40 Interim Implementation </a:t>
            </a:r>
            <a:endParaRPr sz="4400" dirty="0"/>
          </a:p>
        </p:txBody>
      </p:sp>
      <p:sp>
        <p:nvSpPr>
          <p:cNvPr id="180" name="Google Shape;180;p11"/>
          <p:cNvSpPr txBox="1"/>
          <p:nvPr/>
        </p:nvSpPr>
        <p:spPr>
          <a:xfrm>
            <a:off x="747868" y="2115426"/>
            <a:ext cx="6714000" cy="2062500"/>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800"/>
              <a:buFont typeface="Arial"/>
              <a:buChar char="•"/>
            </a:pPr>
            <a:r>
              <a:rPr lang="en" b="1" kern="0" dirty="0">
                <a:solidFill>
                  <a:srgbClr val="006751"/>
                </a:solidFill>
                <a:latin typeface="PT Sans"/>
                <a:ea typeface="PT Sans"/>
                <a:cs typeface="PT Sans"/>
                <a:sym typeface="PT Sans"/>
              </a:rPr>
              <a:t>Benefits: </a:t>
            </a:r>
            <a:r>
              <a:rPr lang="en" kern="0" dirty="0">
                <a:solidFill>
                  <a:srgbClr val="006751"/>
                </a:solidFill>
                <a:latin typeface="PT Sans"/>
                <a:ea typeface="PT Sans"/>
                <a:cs typeface="PT Sans"/>
                <a:sym typeface="PT Sans"/>
              </a:rPr>
              <a:t>include direct and indirect investments (and program outcomes) that positively impact disadvantaged communities</a:t>
            </a:r>
            <a:endParaRPr sz="1400" kern="0" dirty="0">
              <a:solidFill>
                <a:srgbClr val="000000"/>
              </a:solidFill>
              <a:latin typeface="Arial"/>
              <a:cs typeface="Arial"/>
              <a:sym typeface="Arial"/>
            </a:endParaRPr>
          </a:p>
          <a:p>
            <a:pPr marL="285750" indent="-285750">
              <a:spcBef>
                <a:spcPts val="1200"/>
              </a:spcBef>
              <a:buClr>
                <a:srgbClr val="000000"/>
              </a:buClr>
              <a:buSzPts val="1800"/>
              <a:buFont typeface="Arial"/>
              <a:buChar char="•"/>
            </a:pPr>
            <a:r>
              <a:rPr lang="en" b="1" kern="0" dirty="0">
                <a:solidFill>
                  <a:srgbClr val="006751"/>
                </a:solidFill>
                <a:latin typeface="PT Sans"/>
                <a:ea typeface="PT Sans"/>
                <a:cs typeface="PT Sans"/>
                <a:sym typeface="PT Sans"/>
              </a:rPr>
              <a:t>Disadvantaged Communities: </a:t>
            </a:r>
            <a:r>
              <a:rPr lang="en" u="sng" kern="0" dirty="0">
                <a:solidFill>
                  <a:srgbClr val="006751"/>
                </a:solidFill>
                <a:latin typeface="PT Sans"/>
                <a:ea typeface="PT Sans"/>
                <a:cs typeface="PT Sans"/>
                <a:sym typeface="PT Sans"/>
                <a:hlinkClick r:id="rId4">
                  <a:extLst>
                    <a:ext uri="{A12FA001-AC4F-418D-AE19-62706E023703}">
                      <ahyp:hlinkClr xmlns:ahyp="http://schemas.microsoft.com/office/drawing/2018/hyperlinkcolor" val="tx"/>
                    </a:ext>
                  </a:extLst>
                </a:hlinkClick>
              </a:rPr>
              <a:t>Climate and Economic Justice Screening Tool</a:t>
            </a:r>
            <a:endParaRPr kern="0" dirty="0">
              <a:solidFill>
                <a:srgbClr val="006751"/>
              </a:solidFill>
              <a:latin typeface="PT Sans"/>
              <a:ea typeface="PT Sans"/>
              <a:cs typeface="PT Sans"/>
              <a:sym typeface="PT Sans"/>
            </a:endParaRPr>
          </a:p>
          <a:p>
            <a:pPr marL="285750" indent="-285750">
              <a:spcBef>
                <a:spcPts val="1200"/>
              </a:spcBef>
              <a:buClr>
                <a:srgbClr val="006751"/>
              </a:buClr>
              <a:buSzPts val="1800"/>
              <a:buFont typeface="PT Sans"/>
              <a:buChar char="•"/>
            </a:pPr>
            <a:r>
              <a:rPr lang="en" kern="0" dirty="0">
                <a:solidFill>
                  <a:srgbClr val="006751"/>
                </a:solidFill>
                <a:latin typeface="PT Sans"/>
                <a:ea typeface="PT Sans"/>
                <a:cs typeface="PT Sans"/>
                <a:sym typeface="PT Sans"/>
              </a:rPr>
              <a:t>California’s </a:t>
            </a:r>
            <a:r>
              <a:rPr lang="en" b="1" kern="0" dirty="0">
                <a:solidFill>
                  <a:srgbClr val="006751"/>
                </a:solidFill>
                <a:latin typeface="PT Sans"/>
                <a:ea typeface="PT Sans"/>
                <a:cs typeface="PT Sans"/>
                <a:sym typeface="PT Sans"/>
              </a:rPr>
              <a:t>AB2419</a:t>
            </a:r>
            <a:r>
              <a:rPr lang="en" kern="0" dirty="0">
                <a:solidFill>
                  <a:srgbClr val="006751"/>
                </a:solidFill>
                <a:latin typeface="PT Sans"/>
                <a:ea typeface="PT Sans"/>
                <a:cs typeface="PT Sans"/>
                <a:sym typeface="PT Sans"/>
              </a:rPr>
              <a:t> - Environmental Justice: Federal IIJA: Justice40 Advisory Committee</a:t>
            </a:r>
            <a:endParaRPr kern="0" dirty="0">
              <a:solidFill>
                <a:srgbClr val="006751"/>
              </a:solidFill>
              <a:latin typeface="PT Sans"/>
              <a:ea typeface="PT Sans"/>
              <a:cs typeface="PT Sans"/>
              <a:sym typeface="PT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E7EA"/>
        </a:solidFill>
        <a:effectLst/>
      </p:bgPr>
    </p:bg>
    <p:spTree>
      <p:nvGrpSpPr>
        <p:cNvPr id="1" name="Shape 184"/>
        <p:cNvGrpSpPr/>
        <p:nvPr/>
      </p:nvGrpSpPr>
      <p:grpSpPr>
        <a:xfrm>
          <a:off x="0" y="0"/>
          <a:ext cx="0" cy="0"/>
          <a:chOff x="0" y="0"/>
          <a:chExt cx="0" cy="0"/>
        </a:xfrm>
      </p:grpSpPr>
      <p:sp>
        <p:nvSpPr>
          <p:cNvPr id="187" name="Google Shape;187;p12"/>
          <p:cNvSpPr txBox="1">
            <a:spLocks noGrp="1"/>
          </p:cNvSpPr>
          <p:nvPr>
            <p:ph type="title"/>
          </p:nvPr>
        </p:nvSpPr>
        <p:spPr>
          <a:xfrm>
            <a:off x="189300" y="1086059"/>
            <a:ext cx="8587200" cy="1482300"/>
          </a:xfrm>
          <a:prstGeom prst="rect">
            <a:avLst/>
          </a:prstGeom>
          <a:noFill/>
          <a:ln>
            <a:noFill/>
          </a:ln>
        </p:spPr>
        <p:txBody>
          <a:bodyPr spcFirstLastPara="1" wrap="square" lIns="91425" tIns="91425" rIns="91425" bIns="91425" anchor="b" anchorCtr="0">
            <a:noAutofit/>
          </a:bodyPr>
          <a:lstStyle/>
          <a:p>
            <a:r>
              <a:rPr lang="en">
                <a:solidFill>
                  <a:srgbClr val="006751"/>
                </a:solidFill>
              </a:rPr>
              <a:t>Emerald Cities: The People’s Justice40+ Community Benefits Playbook </a:t>
            </a:r>
            <a:endParaRPr/>
          </a:p>
        </p:txBody>
      </p:sp>
      <p:sp>
        <p:nvSpPr>
          <p:cNvPr id="188" name="Google Shape;188;p12"/>
          <p:cNvSpPr txBox="1">
            <a:spLocks noGrp="1"/>
          </p:cNvSpPr>
          <p:nvPr>
            <p:ph type="subTitle" idx="1"/>
          </p:nvPr>
        </p:nvSpPr>
        <p:spPr>
          <a:xfrm>
            <a:off x="367500" y="2593882"/>
            <a:ext cx="4045200" cy="2454368"/>
          </a:xfrm>
          <a:prstGeom prst="rect">
            <a:avLst/>
          </a:prstGeom>
          <a:noFill/>
          <a:ln>
            <a:noFill/>
          </a:ln>
        </p:spPr>
        <p:txBody>
          <a:bodyPr spcFirstLastPara="1" wrap="square" lIns="91425" tIns="91425" rIns="91425" bIns="91425" anchor="t" anchorCtr="0">
            <a:noAutofit/>
          </a:bodyPr>
          <a:lstStyle/>
          <a:p>
            <a:pPr indent="-323850" algn="l">
              <a:buSzPts val="1800"/>
              <a:buFont typeface="Arial"/>
              <a:buChar char="•"/>
            </a:pPr>
            <a:r>
              <a:rPr lang="en" sz="1800">
                <a:solidFill>
                  <a:srgbClr val="006751"/>
                </a:solidFill>
              </a:rPr>
              <a:t>What is Justice 40?</a:t>
            </a:r>
            <a:endParaRPr sz="1800"/>
          </a:p>
          <a:p>
            <a:pPr indent="-323850" algn="l">
              <a:buSzPts val="1800"/>
              <a:buFont typeface="Arial"/>
              <a:buChar char="•"/>
            </a:pPr>
            <a:r>
              <a:rPr lang="en" sz="1800">
                <a:solidFill>
                  <a:srgbClr val="006751"/>
                </a:solidFill>
              </a:rPr>
              <a:t>Why a Community Benefit Playbook? </a:t>
            </a:r>
            <a:endParaRPr sz="1800"/>
          </a:p>
          <a:p>
            <a:pPr indent="-323850" algn="l">
              <a:buSzPts val="1800"/>
              <a:buFont typeface="Arial"/>
              <a:buChar char="•"/>
            </a:pPr>
            <a:r>
              <a:rPr lang="en" sz="1800">
                <a:solidFill>
                  <a:srgbClr val="006751"/>
                </a:solidFill>
              </a:rPr>
              <a:t>Show Me the Money: Guide to Federal Spending Bills</a:t>
            </a:r>
            <a:endParaRPr sz="1800"/>
          </a:p>
          <a:p>
            <a:pPr indent="-323850" algn="l">
              <a:buSzPts val="1800"/>
              <a:buFont typeface="Arial"/>
              <a:buChar char="•"/>
            </a:pPr>
            <a:r>
              <a:rPr lang="en" sz="1800">
                <a:solidFill>
                  <a:srgbClr val="006751"/>
                </a:solidFill>
              </a:rPr>
              <a:t>The Energy Justice Playbook</a:t>
            </a:r>
            <a:endParaRPr sz="1800"/>
          </a:p>
          <a:p>
            <a:pPr indent="-323850" algn="l">
              <a:buSzPts val="1800"/>
              <a:buFont typeface="Arial"/>
              <a:buChar char="•"/>
            </a:pPr>
            <a:r>
              <a:rPr lang="en" sz="1800">
                <a:solidFill>
                  <a:srgbClr val="006751"/>
                </a:solidFill>
              </a:rPr>
              <a:t>The Water Justice Playbook</a:t>
            </a:r>
            <a:endParaRPr sz="1800"/>
          </a:p>
          <a:p>
            <a:pPr algn="l"/>
            <a:endParaRPr/>
          </a:p>
        </p:txBody>
      </p:sp>
      <p:sp>
        <p:nvSpPr>
          <p:cNvPr id="189" name="Google Shape;189;p12"/>
          <p:cNvSpPr txBox="1">
            <a:spLocks noGrp="1"/>
          </p:cNvSpPr>
          <p:nvPr>
            <p:ph type="body" idx="2"/>
          </p:nvPr>
        </p:nvSpPr>
        <p:spPr>
          <a:xfrm>
            <a:off x="4731302" y="2593883"/>
            <a:ext cx="4045199" cy="2395101"/>
          </a:xfrm>
          <a:prstGeom prst="rect">
            <a:avLst/>
          </a:prstGeom>
          <a:noFill/>
          <a:ln>
            <a:noFill/>
          </a:ln>
        </p:spPr>
        <p:txBody>
          <a:bodyPr spcFirstLastPara="1" wrap="square" lIns="91425" tIns="91425" rIns="91425" bIns="91425" anchor="ctr" anchorCtr="0">
            <a:noAutofit/>
          </a:bodyPr>
          <a:lstStyle/>
          <a:p>
            <a:r>
              <a:rPr lang="en">
                <a:solidFill>
                  <a:srgbClr val="006751"/>
                </a:solidFill>
              </a:rPr>
              <a:t>The Economic Justice Playbook</a:t>
            </a:r>
            <a:endParaRPr/>
          </a:p>
          <a:p>
            <a:r>
              <a:rPr lang="en">
                <a:solidFill>
                  <a:srgbClr val="006751"/>
                </a:solidFill>
              </a:rPr>
              <a:t>The Environmental and Climate Justice Playbook</a:t>
            </a:r>
            <a:endParaRPr/>
          </a:p>
          <a:p>
            <a:r>
              <a:rPr lang="en">
                <a:solidFill>
                  <a:srgbClr val="006751"/>
                </a:solidFill>
              </a:rPr>
              <a:t>The Transportation Equity Playbook (forthcoming)</a:t>
            </a:r>
            <a:endParaRPr/>
          </a:p>
          <a:p>
            <a:r>
              <a:rPr lang="en">
                <a:solidFill>
                  <a:srgbClr val="006751"/>
                </a:solidFill>
              </a:rPr>
              <a:t>Community Benefit Plans: From Policy to Community Impact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7EA"/>
        </a:solidFill>
        <a:effectLst/>
      </p:bgPr>
    </p:bg>
    <p:spTree>
      <p:nvGrpSpPr>
        <p:cNvPr id="1" name="Shape 193"/>
        <p:cNvGrpSpPr/>
        <p:nvPr/>
      </p:nvGrpSpPr>
      <p:grpSpPr>
        <a:xfrm>
          <a:off x="0" y="0"/>
          <a:ext cx="0" cy="0"/>
          <a:chOff x="0" y="0"/>
          <a:chExt cx="0" cy="0"/>
        </a:xfrm>
      </p:grpSpPr>
      <p:sp>
        <p:nvSpPr>
          <p:cNvPr id="195" name="Google Shape;195;g12e8c4128fa_2_18"/>
          <p:cNvSpPr/>
          <p:nvPr/>
        </p:nvSpPr>
        <p:spPr>
          <a:xfrm rot="-5400000" flipH="1">
            <a:off x="7616125" y="3283950"/>
            <a:ext cx="1312200" cy="310500"/>
          </a:xfrm>
          <a:prstGeom prst="rect">
            <a:avLst/>
          </a:prstGeom>
          <a:solidFill>
            <a:srgbClr val="8E908F"/>
          </a:solidFill>
          <a:ln>
            <a:noFill/>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196" name="Google Shape;196;g12e8c4128fa_2_18"/>
          <p:cNvSpPr txBox="1">
            <a:spLocks noGrp="1"/>
          </p:cNvSpPr>
          <p:nvPr>
            <p:ph type="title"/>
          </p:nvPr>
        </p:nvSpPr>
        <p:spPr>
          <a:xfrm>
            <a:off x="3569575" y="2447700"/>
            <a:ext cx="4252500" cy="1983000"/>
          </a:xfrm>
          <a:prstGeom prst="rect">
            <a:avLst/>
          </a:prstGeom>
          <a:noFill/>
          <a:ln>
            <a:noFill/>
          </a:ln>
        </p:spPr>
        <p:txBody>
          <a:bodyPr spcFirstLastPara="1" wrap="square" lIns="91425" tIns="91425" rIns="91425" bIns="91425" anchor="ctr" anchorCtr="0">
            <a:noAutofit/>
          </a:bodyPr>
          <a:lstStyle/>
          <a:p>
            <a:r>
              <a:rPr lang="en">
                <a:solidFill>
                  <a:srgbClr val="006751"/>
                </a:solidFill>
              </a:rPr>
              <a:t>LA Justice40+ Alliance</a:t>
            </a:r>
            <a:endParaRPr>
              <a:solidFill>
                <a:srgbClr val="00675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73FF-9D50-40FF-902B-3FFD54DB957B}"/>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4BBA44B9-24ED-491F-ADA8-B34E4E83CF89}"/>
              </a:ext>
            </a:extLst>
          </p:cNvPr>
          <p:cNvSpPr>
            <a:spLocks noGrp="1"/>
          </p:cNvSpPr>
          <p:nvPr>
            <p:ph idx="1"/>
          </p:nvPr>
        </p:nvSpPr>
        <p:spPr>
          <a:xfrm>
            <a:off x="420130" y="1782762"/>
            <a:ext cx="7620000" cy="4800600"/>
          </a:xfrm>
        </p:spPr>
        <p:txBody>
          <a:bodyPr/>
          <a:lstStyle/>
          <a:p>
            <a:pPr marL="114300" indent="0" algn="ctr">
              <a:buNone/>
            </a:pPr>
            <a:r>
              <a:rPr lang="en-US" sz="2000" b="1" dirty="0"/>
              <a:t>Minh Le </a:t>
            </a:r>
          </a:p>
          <a:p>
            <a:pPr marL="114300" indent="0" algn="ctr">
              <a:buNone/>
            </a:pPr>
            <a:r>
              <a:rPr lang="en-US" sz="2000" dirty="0"/>
              <a:t>General Manager </a:t>
            </a:r>
          </a:p>
          <a:p>
            <a:pPr marL="114300" indent="0" algn="ctr">
              <a:buNone/>
            </a:pPr>
            <a:r>
              <a:rPr lang="en-US" sz="2000" dirty="0"/>
              <a:t>Energy and Environmental Services</a:t>
            </a:r>
          </a:p>
          <a:p>
            <a:pPr marL="114300" indent="0" algn="ctr">
              <a:buNone/>
            </a:pPr>
            <a:r>
              <a:rPr lang="en-US" sz="2000" dirty="0"/>
              <a:t>Los Angeles County, ISD</a:t>
            </a:r>
          </a:p>
          <a:p>
            <a:pPr marL="114300" indent="0" algn="ctr">
              <a:buNone/>
            </a:pPr>
            <a:endParaRPr lang="en-US" dirty="0"/>
          </a:p>
          <a:p>
            <a:pPr marL="114300" indent="0" algn="ctr">
              <a:buNone/>
            </a:pPr>
            <a:endParaRPr lang="en-US" dirty="0"/>
          </a:p>
          <a:p>
            <a:pPr marL="114300" indent="0" algn="ctr">
              <a:buNone/>
            </a:pPr>
            <a:r>
              <a:rPr lang="en-US" sz="2000" b="1" dirty="0"/>
              <a:t>Lujuana Medina</a:t>
            </a:r>
          </a:p>
          <a:p>
            <a:pPr marL="114300" indent="0" algn="ctr">
              <a:buNone/>
            </a:pPr>
            <a:r>
              <a:rPr lang="en-US" sz="2000" dirty="0"/>
              <a:t>Environmental Initiatives Manager </a:t>
            </a:r>
          </a:p>
          <a:p>
            <a:pPr marL="114300" indent="0" algn="ctr">
              <a:buNone/>
            </a:pPr>
            <a:r>
              <a:rPr lang="en-US" sz="2000" dirty="0"/>
              <a:t>Energy and Environmental Services</a:t>
            </a:r>
          </a:p>
          <a:p>
            <a:pPr marL="114300" indent="0" algn="ctr">
              <a:buNone/>
            </a:pPr>
            <a:r>
              <a:rPr lang="en-US" sz="2000" dirty="0"/>
              <a:t>Los Angeles County, ISD</a:t>
            </a:r>
          </a:p>
        </p:txBody>
      </p:sp>
    </p:spTree>
    <p:extLst>
      <p:ext uri="{BB962C8B-B14F-4D97-AF65-F5344CB8AC3E}">
        <p14:creationId xmlns:p14="http://schemas.microsoft.com/office/powerpoint/2010/main" val="53933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E7EA"/>
        </a:solidFill>
        <a:effectLst/>
      </p:bgPr>
    </p:bg>
    <p:spTree>
      <p:nvGrpSpPr>
        <p:cNvPr id="1" name="Shape 201"/>
        <p:cNvGrpSpPr/>
        <p:nvPr/>
      </p:nvGrpSpPr>
      <p:grpSpPr>
        <a:xfrm>
          <a:off x="0" y="0"/>
          <a:ext cx="0" cy="0"/>
          <a:chOff x="0" y="0"/>
          <a:chExt cx="0" cy="0"/>
        </a:xfrm>
      </p:grpSpPr>
      <p:sp>
        <p:nvSpPr>
          <p:cNvPr id="204" name="Google Shape;204;g12e8c4128fa_2_33"/>
          <p:cNvSpPr txBox="1">
            <a:spLocks noGrp="1"/>
          </p:cNvSpPr>
          <p:nvPr>
            <p:ph type="title"/>
          </p:nvPr>
        </p:nvSpPr>
        <p:spPr>
          <a:xfrm>
            <a:off x="365708" y="900942"/>
            <a:ext cx="8412600" cy="992100"/>
          </a:xfrm>
          <a:prstGeom prst="rect">
            <a:avLst/>
          </a:prstGeom>
          <a:noFill/>
          <a:ln>
            <a:noFill/>
          </a:ln>
        </p:spPr>
        <p:txBody>
          <a:bodyPr spcFirstLastPara="1" wrap="square" lIns="91425" tIns="91425" rIns="91425" bIns="91425" anchor="t" anchorCtr="0">
            <a:noAutofit/>
          </a:bodyPr>
          <a:lstStyle/>
          <a:p>
            <a:r>
              <a:rPr lang="en" sz="4600">
                <a:solidFill>
                  <a:srgbClr val="006751"/>
                </a:solidFill>
              </a:rPr>
              <a:t>LA Justice40+ Alliance</a:t>
            </a:r>
            <a:endParaRPr sz="4600"/>
          </a:p>
        </p:txBody>
      </p:sp>
      <p:sp>
        <p:nvSpPr>
          <p:cNvPr id="205" name="Google Shape;205;g12e8c4128fa_2_33"/>
          <p:cNvSpPr txBox="1"/>
          <p:nvPr/>
        </p:nvSpPr>
        <p:spPr>
          <a:xfrm>
            <a:off x="630158" y="1673217"/>
            <a:ext cx="7137300" cy="3971100"/>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400"/>
              <a:buFont typeface="Arial"/>
              <a:buChar char="•"/>
            </a:pPr>
            <a:r>
              <a:rPr lang="en" sz="1400" b="1" kern="0">
                <a:solidFill>
                  <a:srgbClr val="006751"/>
                </a:solidFill>
                <a:latin typeface="PT Sans"/>
                <a:ea typeface="PT Sans"/>
                <a:cs typeface="PT Sans"/>
                <a:sym typeface="PT Sans"/>
              </a:rPr>
              <a:t>Purpose</a:t>
            </a:r>
            <a:r>
              <a:rPr lang="en" sz="1400" kern="0">
                <a:solidFill>
                  <a:srgbClr val="006751"/>
                </a:solidFill>
                <a:latin typeface="PT Sans"/>
                <a:ea typeface="PT Sans"/>
                <a:cs typeface="PT Sans"/>
                <a:sym typeface="PT Sans"/>
              </a:rPr>
              <a:t>: Ensure community readiness, engagement, and decision making for when IIJA/J40 resources come to the state and city level</a:t>
            </a:r>
            <a:br>
              <a:rPr lang="en" sz="1400" kern="0">
                <a:solidFill>
                  <a:srgbClr val="006751"/>
                </a:solidFill>
                <a:latin typeface="PT Sans"/>
                <a:ea typeface="PT Sans"/>
                <a:cs typeface="PT Sans"/>
                <a:sym typeface="PT Sans"/>
              </a:rPr>
            </a:br>
            <a:endParaRPr sz="1400" kern="0">
              <a:solidFill>
                <a:srgbClr val="006751"/>
              </a:solidFill>
              <a:latin typeface="PT Sans"/>
              <a:ea typeface="PT Sans"/>
              <a:cs typeface="PT Sans"/>
              <a:sym typeface="PT Sans"/>
            </a:endParaRPr>
          </a:p>
          <a:p>
            <a:pPr marL="285750" indent="-285750">
              <a:buClr>
                <a:srgbClr val="000000"/>
              </a:buClr>
              <a:buSzPts val="1400"/>
              <a:buFont typeface="Arial"/>
              <a:buChar char="•"/>
            </a:pPr>
            <a:r>
              <a:rPr lang="en" sz="1400" b="1" kern="0">
                <a:solidFill>
                  <a:srgbClr val="006751"/>
                </a:solidFill>
                <a:latin typeface="PT Sans"/>
                <a:ea typeface="PT Sans"/>
                <a:cs typeface="PT Sans"/>
                <a:sym typeface="PT Sans"/>
              </a:rPr>
              <a:t>Goal: </a:t>
            </a:r>
            <a:r>
              <a:rPr lang="en" sz="1400" kern="0">
                <a:solidFill>
                  <a:srgbClr val="006751"/>
                </a:solidFill>
                <a:latin typeface="PT Sans"/>
                <a:ea typeface="PT Sans"/>
                <a:cs typeface="PT Sans"/>
                <a:sym typeface="PT Sans"/>
              </a:rPr>
              <a:t> Empower a community-driven and -designed Community Benefits Plan, including workforce and business development benefits, for L.A.-based infrastructure policies, programs and investments </a:t>
            </a:r>
            <a:br>
              <a:rPr lang="en" sz="1400" kern="0">
                <a:solidFill>
                  <a:srgbClr val="006751"/>
                </a:solidFill>
                <a:latin typeface="PT Sans"/>
                <a:ea typeface="PT Sans"/>
                <a:cs typeface="PT Sans"/>
                <a:sym typeface="PT Sans"/>
              </a:rPr>
            </a:br>
            <a:endParaRPr sz="1400" kern="0">
              <a:solidFill>
                <a:srgbClr val="006751"/>
              </a:solidFill>
              <a:latin typeface="PT Sans"/>
              <a:ea typeface="PT Sans"/>
              <a:cs typeface="PT Sans"/>
              <a:sym typeface="PT Sans"/>
            </a:endParaRPr>
          </a:p>
          <a:p>
            <a:pPr marL="285750" indent="-285750">
              <a:buClr>
                <a:srgbClr val="006751"/>
              </a:buClr>
              <a:buSzPts val="1400"/>
              <a:buFont typeface="PT Sans"/>
              <a:buChar char="•"/>
            </a:pPr>
            <a:r>
              <a:rPr lang="en" sz="1400" b="1" kern="0">
                <a:solidFill>
                  <a:srgbClr val="006751"/>
                </a:solidFill>
                <a:latin typeface="PT Sans"/>
                <a:ea typeface="PT Sans"/>
                <a:cs typeface="PT Sans"/>
                <a:sym typeface="PT Sans"/>
              </a:rPr>
              <a:t>Activities</a:t>
            </a:r>
            <a:r>
              <a:rPr lang="en" sz="1400" kern="0">
                <a:solidFill>
                  <a:srgbClr val="006751"/>
                </a:solidFill>
                <a:latin typeface="PT Sans"/>
                <a:ea typeface="PT Sans"/>
                <a:cs typeface="PT Sans"/>
                <a:sym typeface="PT Sans"/>
              </a:rPr>
              <a:t>: </a:t>
            </a:r>
            <a:endParaRPr sz="1400" kern="0">
              <a:solidFill>
                <a:srgbClr val="006751"/>
              </a:solidFill>
              <a:latin typeface="PT Sans"/>
              <a:ea typeface="PT Sans"/>
              <a:cs typeface="PT Sans"/>
              <a:sym typeface="PT Sans"/>
            </a:endParaRPr>
          </a:p>
          <a:p>
            <a:pPr marL="914400" lvl="1" indent="-317500">
              <a:buClr>
                <a:srgbClr val="006751"/>
              </a:buClr>
              <a:buSzPts val="1400"/>
              <a:buFont typeface="PT Sans"/>
              <a:buChar char="•"/>
            </a:pPr>
            <a:r>
              <a:rPr lang="en" sz="1400" kern="0">
                <a:solidFill>
                  <a:srgbClr val="006751"/>
                </a:solidFill>
                <a:latin typeface="PT Sans"/>
                <a:ea typeface="PT Sans"/>
                <a:cs typeface="PT Sans"/>
                <a:sym typeface="PT Sans"/>
              </a:rPr>
              <a:t>Monthly, multi-stakeholder convening and strategy sessions</a:t>
            </a:r>
            <a:br>
              <a:rPr lang="en" sz="1400" kern="0">
                <a:solidFill>
                  <a:srgbClr val="006751"/>
                </a:solidFill>
                <a:latin typeface="PT Sans"/>
                <a:ea typeface="PT Sans"/>
                <a:cs typeface="PT Sans"/>
                <a:sym typeface="PT Sans"/>
              </a:rPr>
            </a:br>
            <a:endParaRPr sz="1400" kern="0">
              <a:solidFill>
                <a:srgbClr val="006751"/>
              </a:solidFill>
              <a:latin typeface="PT Sans"/>
              <a:ea typeface="PT Sans"/>
              <a:cs typeface="PT Sans"/>
              <a:sym typeface="PT Sans"/>
            </a:endParaRPr>
          </a:p>
          <a:p>
            <a:pPr marL="914400" lvl="1" indent="-317500">
              <a:buClr>
                <a:srgbClr val="006751"/>
              </a:buClr>
              <a:buSzPts val="1400"/>
              <a:buFont typeface="PT Sans"/>
              <a:buChar char="•"/>
            </a:pPr>
            <a:r>
              <a:rPr lang="en" sz="1400" kern="0">
                <a:solidFill>
                  <a:srgbClr val="006751"/>
                </a:solidFill>
                <a:latin typeface="PT Sans"/>
                <a:ea typeface="PT Sans"/>
                <a:cs typeface="PT Sans"/>
                <a:sym typeface="PT Sans"/>
              </a:rPr>
              <a:t>Monthly newsletter for federal updates and analyses in between strategy sessions</a:t>
            </a:r>
            <a:br>
              <a:rPr lang="en" sz="1400" kern="0">
                <a:solidFill>
                  <a:srgbClr val="006751"/>
                </a:solidFill>
                <a:latin typeface="PT Sans"/>
                <a:ea typeface="PT Sans"/>
                <a:cs typeface="PT Sans"/>
                <a:sym typeface="PT Sans"/>
              </a:rPr>
            </a:br>
            <a:endParaRPr sz="1400" kern="0">
              <a:solidFill>
                <a:srgbClr val="006751"/>
              </a:solidFill>
              <a:latin typeface="PT Sans"/>
              <a:ea typeface="PT Sans"/>
              <a:cs typeface="PT Sans"/>
              <a:sym typeface="PT Sans"/>
            </a:endParaRPr>
          </a:p>
          <a:p>
            <a:pPr marL="914400" lvl="1" indent="-317500">
              <a:buClr>
                <a:srgbClr val="006751"/>
              </a:buClr>
              <a:buSzPts val="1400"/>
              <a:buFont typeface="PT Sans"/>
              <a:buChar char="•"/>
            </a:pPr>
            <a:r>
              <a:rPr lang="en" sz="1400" kern="0">
                <a:solidFill>
                  <a:srgbClr val="006751"/>
                </a:solidFill>
                <a:latin typeface="PT Sans"/>
                <a:ea typeface="PT Sans"/>
                <a:cs typeface="PT Sans"/>
                <a:sym typeface="PT Sans"/>
              </a:rPr>
              <a:t>LA-specific resource development and analysis, supported by Equity Fund</a:t>
            </a:r>
            <a:br>
              <a:rPr lang="en" sz="1400" kern="0">
                <a:solidFill>
                  <a:srgbClr val="006751"/>
                </a:solidFill>
                <a:latin typeface="PT Sans"/>
                <a:ea typeface="PT Sans"/>
                <a:cs typeface="PT Sans"/>
                <a:sym typeface="PT Sans"/>
              </a:rPr>
            </a:br>
            <a:endParaRPr sz="1400" kern="0">
              <a:solidFill>
                <a:srgbClr val="006751"/>
              </a:solidFill>
              <a:latin typeface="PT Sans"/>
              <a:ea typeface="PT Sans"/>
              <a:cs typeface="PT Sans"/>
              <a:sym typeface="PT Sans"/>
            </a:endParaRPr>
          </a:p>
          <a:p>
            <a:pPr marL="914400" lvl="1" indent="-317500">
              <a:buClr>
                <a:srgbClr val="006751"/>
              </a:buClr>
              <a:buSzPts val="1400"/>
              <a:buFont typeface="PT Sans"/>
              <a:buChar char="•"/>
            </a:pPr>
            <a:r>
              <a:rPr lang="en" sz="1400" kern="0">
                <a:solidFill>
                  <a:srgbClr val="006751"/>
                </a:solidFill>
                <a:latin typeface="PT Sans"/>
                <a:ea typeface="PT Sans"/>
                <a:cs typeface="PT Sans"/>
                <a:sym typeface="PT Sans"/>
              </a:rPr>
              <a:t>Technical assistance from community policy practitioners, supported by Justice Solutions Collective</a:t>
            </a:r>
            <a:endParaRPr sz="1400" kern="0">
              <a:solidFill>
                <a:srgbClr val="006751"/>
              </a:solidFill>
              <a:latin typeface="PT Sans"/>
              <a:ea typeface="PT Sans"/>
              <a:cs typeface="PT Sans"/>
              <a:sym typeface="PT Sans"/>
            </a:endParaRPr>
          </a:p>
          <a:p>
            <a:pPr marL="285750" indent="-196850">
              <a:buClr>
                <a:srgbClr val="000000"/>
              </a:buClr>
              <a:buSzPts val="1400"/>
            </a:pPr>
            <a:endParaRPr sz="1400" kern="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7087-CFA5-4FED-BCEA-76E776A959C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2674527-3B9F-402B-9803-138900DA9CC4}"/>
              </a:ext>
            </a:extLst>
          </p:cNvPr>
          <p:cNvSpPr>
            <a:spLocks noGrp="1"/>
          </p:cNvSpPr>
          <p:nvPr>
            <p:ph idx="1"/>
          </p:nvPr>
        </p:nvSpPr>
        <p:spPr/>
        <p:txBody>
          <a:bodyPr/>
          <a:lstStyle/>
          <a:p>
            <a:r>
              <a:rPr lang="en-US" sz="2800" dirty="0"/>
              <a:t>Regional Workforce Alliance Q3 Meeting </a:t>
            </a:r>
          </a:p>
          <a:p>
            <a:r>
              <a:rPr lang="en-US" sz="2800" dirty="0"/>
              <a:t>Create Alignment Strategy</a:t>
            </a:r>
          </a:p>
          <a:p>
            <a:pPr marL="114300" indent="0">
              <a:buNone/>
            </a:pPr>
            <a:endParaRPr lang="en-US" dirty="0"/>
          </a:p>
        </p:txBody>
      </p:sp>
    </p:spTree>
    <p:extLst>
      <p:ext uri="{BB962C8B-B14F-4D97-AF65-F5344CB8AC3E}">
        <p14:creationId xmlns:p14="http://schemas.microsoft.com/office/powerpoint/2010/main" val="292676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534D-098B-407F-BF7D-7928C1CB1240}"/>
              </a:ext>
            </a:extLst>
          </p:cNvPr>
          <p:cNvSpPr>
            <a:spLocks noGrp="1"/>
          </p:cNvSpPr>
          <p:nvPr>
            <p:ph type="title"/>
          </p:nvPr>
        </p:nvSpPr>
        <p:spPr>
          <a:xfrm>
            <a:off x="350108" y="2544162"/>
            <a:ext cx="7620000" cy="1143000"/>
          </a:xfrm>
        </p:spPr>
        <p:txBody>
          <a:bodyPr/>
          <a:lstStyle/>
          <a:p>
            <a:pPr algn="ctr"/>
            <a:r>
              <a:rPr lang="en-US" dirty="0"/>
              <a:t>Closing Remarks </a:t>
            </a:r>
          </a:p>
        </p:txBody>
      </p:sp>
    </p:spTree>
    <p:extLst>
      <p:ext uri="{BB962C8B-B14F-4D97-AF65-F5344CB8AC3E}">
        <p14:creationId xmlns:p14="http://schemas.microsoft.com/office/powerpoint/2010/main" val="316581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0885F-A303-45EB-8EB7-EC52EC3A6331}"/>
              </a:ext>
            </a:extLst>
          </p:cNvPr>
          <p:cNvPicPr>
            <a:picLocks noChangeAspect="1"/>
          </p:cNvPicPr>
          <p:nvPr/>
        </p:nvPicPr>
        <p:blipFill>
          <a:blip r:embed="rId2"/>
          <a:stretch>
            <a:fillRect/>
          </a:stretch>
        </p:blipFill>
        <p:spPr>
          <a:xfrm>
            <a:off x="98855" y="877479"/>
            <a:ext cx="8287702" cy="5167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306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5429-70C3-4585-9A9A-BF34CB0CD98D}"/>
              </a:ext>
            </a:extLst>
          </p:cNvPr>
          <p:cNvSpPr>
            <a:spLocks noGrp="1"/>
          </p:cNvSpPr>
          <p:nvPr>
            <p:ph type="title"/>
          </p:nvPr>
        </p:nvSpPr>
        <p:spPr/>
        <p:txBody>
          <a:bodyPr/>
          <a:lstStyle/>
          <a:p>
            <a:r>
              <a:rPr lang="en-US" dirty="0"/>
              <a:t>Agenda</a:t>
            </a:r>
          </a:p>
        </p:txBody>
      </p:sp>
      <p:sp>
        <p:nvSpPr>
          <p:cNvPr id="5" name="Content Placeholder 1">
            <a:extLst>
              <a:ext uri="{FF2B5EF4-FFF2-40B4-BE49-F238E27FC236}">
                <a16:creationId xmlns:a16="http://schemas.microsoft.com/office/drawing/2014/main" id="{2391224E-AA46-4AE1-81E7-374FA2A94E7F}"/>
              </a:ext>
            </a:extLst>
          </p:cNvPr>
          <p:cNvSpPr>
            <a:spLocks noGrp="1"/>
          </p:cNvSpPr>
          <p:nvPr>
            <p:ph idx="1"/>
          </p:nvPr>
        </p:nvSpPr>
        <p:spPr>
          <a:xfrm>
            <a:off x="325396" y="1600200"/>
            <a:ext cx="7620000" cy="4800600"/>
          </a:xfrm>
        </p:spPr>
        <p:txBody>
          <a:bodyPr>
            <a:normAutofit/>
          </a:bodyPr>
          <a:lstStyle/>
          <a:p>
            <a:pPr marL="114300" indent="0">
              <a:buNone/>
            </a:pPr>
            <a:endParaRPr lang="en-US" dirty="0"/>
          </a:p>
          <a:p>
            <a:pPr marL="0" marR="0" indent="0">
              <a:spcBef>
                <a:spcPts val="0"/>
              </a:spcBef>
              <a:spcAft>
                <a:spcPts val="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12:00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Welcome</a:t>
            </a:r>
            <a:r>
              <a:rPr lang="en-US" sz="1200" b="1" dirty="0">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12:05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Introductions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12:10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EDA Good Jobs Challenge Grant </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Update</a:t>
            </a:r>
            <a:endPar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12:15	</a:t>
            </a:r>
            <a:r>
              <a:rPr lang="en-US" sz="1200" b="1" dirty="0">
                <a:solidFill>
                  <a:srgbClr val="1F3864"/>
                </a:solidFill>
                <a:latin typeface="Avenir Next LT Pro Light" panose="020B0304020202020204" pitchFamily="34" charset="0"/>
                <a:cs typeface="Times New Roman" panose="02020603050405020304" pitchFamily="18" charset="0"/>
              </a:rPr>
              <a:t>Partnership Map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marR="0" indent="0">
              <a:spcBef>
                <a:spcPts val="0"/>
              </a:spcBef>
              <a:spcAft>
                <a:spcPts val="600"/>
              </a:spcAft>
              <a:buNone/>
            </a:pP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12:25	</a:t>
            </a:r>
            <a:r>
              <a:rPr lang="en-US" sz="1200" b="1" dirty="0">
                <a:solidFill>
                  <a:srgbClr val="1F3864"/>
                </a:solidFill>
                <a:latin typeface="Avenir Next LT Pro Light" panose="020B0304020202020204" pitchFamily="34" charset="0"/>
                <a:cs typeface="Times New Roman" panose="02020603050405020304" pitchFamily="18" charset="0"/>
              </a:rPr>
              <a:t>SoCalREN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Program Updates </a:t>
            </a: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12:35</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	Justice 40</a:t>
            </a: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12:50	</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Open Discussion </a:t>
            </a:r>
            <a:endParaRPr lang="en-US" sz="12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12:55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Next Steps </a:t>
            </a:r>
          </a:p>
          <a:p>
            <a:pPr marL="0" marR="0" indent="0">
              <a:spcBef>
                <a:spcPts val="0"/>
              </a:spcBef>
              <a:spcAft>
                <a:spcPts val="600"/>
              </a:spcAft>
              <a:buNone/>
            </a:pPr>
            <a:endParaRPr lang="en-US" sz="1200"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1:00	</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Closing Remarks </a:t>
            </a:r>
            <a:endPar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487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4D99-E927-4071-ACC7-0E1649C2EBF1}"/>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1078AB76-303A-41F6-A2CA-0ABBC98187FC}"/>
              </a:ext>
            </a:extLst>
          </p:cNvPr>
          <p:cNvSpPr>
            <a:spLocks noGrp="1"/>
          </p:cNvSpPr>
          <p:nvPr>
            <p:ph idx="1"/>
          </p:nvPr>
        </p:nvSpPr>
        <p:spPr/>
        <p:txBody>
          <a:bodyPr/>
          <a:lstStyle/>
          <a:p>
            <a:r>
              <a:rPr lang="en-US" sz="2000" dirty="0"/>
              <a:t>Launch regional multi-stakeholder alliance to create career and business pathways into the Energy Efficiency sector</a:t>
            </a:r>
          </a:p>
          <a:p>
            <a:pPr marL="114300" indent="0">
              <a:buNone/>
            </a:pPr>
            <a:endParaRPr lang="en-US" sz="2000" dirty="0"/>
          </a:p>
          <a:p>
            <a:r>
              <a:rPr lang="en-US" sz="2000" dirty="0"/>
              <a:t>Identify areas to:  </a:t>
            </a:r>
          </a:p>
          <a:p>
            <a:pPr lvl="1"/>
            <a:r>
              <a:rPr lang="en-US" sz="2000" dirty="0"/>
              <a:t>Guide &amp; Advise</a:t>
            </a:r>
          </a:p>
          <a:p>
            <a:pPr lvl="1"/>
            <a:r>
              <a:rPr lang="en-US" sz="2000" dirty="0"/>
              <a:t>Collaborate &amp; Innovate</a:t>
            </a:r>
          </a:p>
          <a:p>
            <a:pPr lvl="1"/>
            <a:r>
              <a:rPr lang="en-US" sz="2000" dirty="0"/>
              <a:t>Be Informed</a:t>
            </a:r>
          </a:p>
          <a:p>
            <a:pPr lvl="1"/>
            <a:r>
              <a:rPr lang="en-US" sz="2000" dirty="0"/>
              <a:t>Be an Advocate</a:t>
            </a:r>
          </a:p>
          <a:p>
            <a:endParaRPr lang="en-US" dirty="0"/>
          </a:p>
        </p:txBody>
      </p:sp>
    </p:spTree>
    <p:extLst>
      <p:ext uri="{BB962C8B-B14F-4D97-AF65-F5344CB8AC3E}">
        <p14:creationId xmlns:p14="http://schemas.microsoft.com/office/powerpoint/2010/main" val="235825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r>
              <a:rPr lang="en-US" sz="2800" dirty="0"/>
              <a:t>Mission Statement &amp; Goals for the Alliance</a:t>
            </a:r>
          </a:p>
        </p:txBody>
      </p:sp>
    </p:spTree>
    <p:extLst>
      <p:ext uri="{BB962C8B-B14F-4D97-AF65-F5344CB8AC3E}">
        <p14:creationId xmlns:p14="http://schemas.microsoft.com/office/powerpoint/2010/main" val="222560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6F92F-BD99-421E-89CC-B9D0D7882DAD}"/>
              </a:ext>
            </a:extLst>
          </p:cNvPr>
          <p:cNvGrpSpPr/>
          <p:nvPr/>
        </p:nvGrpSpPr>
        <p:grpSpPr>
          <a:xfrm>
            <a:off x="283841" y="893827"/>
            <a:ext cx="7818438" cy="2475427"/>
            <a:chOff x="0" y="0"/>
            <a:chExt cx="7818438" cy="2475427"/>
          </a:xfrm>
          <a:solidFill>
            <a:schemeClr val="tx1">
              <a:lumMod val="75000"/>
            </a:schemeClr>
          </a:solidFill>
        </p:grpSpPr>
        <p:sp>
          <p:nvSpPr>
            <p:cNvPr id="6" name="Rectangle: Rounded Corners 5">
              <a:extLst>
                <a:ext uri="{FF2B5EF4-FFF2-40B4-BE49-F238E27FC236}">
                  <a16:creationId xmlns:a16="http://schemas.microsoft.com/office/drawing/2014/main" id="{39AC538D-8251-42E0-AE3E-BFD3604618A2}"/>
                </a:ext>
              </a:extLst>
            </p:cNvPr>
            <p:cNvSpPr/>
            <p:nvPr/>
          </p:nvSpPr>
          <p:spPr>
            <a:xfrm>
              <a:off x="0" y="0"/>
              <a:ext cx="7818438" cy="2475427"/>
            </a:xfrm>
            <a:prstGeom prst="roundRect">
              <a:avLst/>
            </a:prstGeom>
            <a:solidFill>
              <a:schemeClr val="tx1">
                <a:lumMod val="50000"/>
              </a:schemeClr>
            </a:solidFill>
            <a:ln>
              <a:solidFill>
                <a:schemeClr val="tx1">
                  <a:lumMod val="75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4DD3BAD-D40A-48E9-8AB8-461AE314D5A1}"/>
                </a:ext>
              </a:extLst>
            </p:cNvPr>
            <p:cNvSpPr txBox="1"/>
            <p:nvPr/>
          </p:nvSpPr>
          <p:spPr>
            <a:xfrm>
              <a:off x="120840" y="120840"/>
              <a:ext cx="7576758" cy="2233747"/>
            </a:xfrm>
            <a:prstGeom prst="rect">
              <a:avLst/>
            </a:prstGeom>
            <a:solidFill>
              <a:schemeClr val="tx1">
                <a:lumMod val="50000"/>
              </a:schemeClr>
            </a:soli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Mission: </a:t>
              </a:r>
            </a:p>
            <a:p>
              <a:pPr marL="0" lvl="0" indent="0" algn="l" defTabSz="933450">
                <a:lnSpc>
                  <a:spcPct val="90000"/>
                </a:lnSpc>
                <a:spcBef>
                  <a:spcPct val="0"/>
                </a:spcBef>
                <a:spcAft>
                  <a:spcPct val="35000"/>
                </a:spcAft>
                <a:buNone/>
              </a:pPr>
              <a:r>
                <a:rPr lang="en-US" sz="2100" kern="1200" dirty="0"/>
                <a:t>Provide disadvantaged communities with equitable access to training and employment opportunities generated by investments in energy efficiency. </a:t>
              </a:r>
            </a:p>
          </p:txBody>
        </p:sp>
      </p:grpSp>
      <p:grpSp>
        <p:nvGrpSpPr>
          <p:cNvPr id="8" name="Group 7">
            <a:extLst>
              <a:ext uri="{FF2B5EF4-FFF2-40B4-BE49-F238E27FC236}">
                <a16:creationId xmlns:a16="http://schemas.microsoft.com/office/drawing/2014/main" id="{A4C09FBA-673F-4BB9-8DEC-75574DE9C915}"/>
              </a:ext>
            </a:extLst>
          </p:cNvPr>
          <p:cNvGrpSpPr/>
          <p:nvPr/>
        </p:nvGrpSpPr>
        <p:grpSpPr>
          <a:xfrm>
            <a:off x="312673" y="3740000"/>
            <a:ext cx="7818438" cy="2475427"/>
            <a:chOff x="0" y="2790109"/>
            <a:chExt cx="7818438" cy="2475427"/>
          </a:xfrm>
        </p:grpSpPr>
        <p:sp>
          <p:nvSpPr>
            <p:cNvPr id="9" name="Rectangle: Rounded Corners 8">
              <a:extLst>
                <a:ext uri="{FF2B5EF4-FFF2-40B4-BE49-F238E27FC236}">
                  <a16:creationId xmlns:a16="http://schemas.microsoft.com/office/drawing/2014/main" id="{98711F11-C3CF-4F7A-9E04-571774DC1C44}"/>
                </a:ext>
              </a:extLst>
            </p:cNvPr>
            <p:cNvSpPr/>
            <p:nvPr/>
          </p:nvSpPr>
          <p:spPr>
            <a:xfrm>
              <a:off x="0" y="2790109"/>
              <a:ext cx="7818438" cy="2475427"/>
            </a:xfrm>
            <a:prstGeom prst="roundRect">
              <a:avLst/>
            </a:prstGeom>
            <a:solidFill>
              <a:schemeClr val="tx1">
                <a:lumMod val="50000"/>
              </a:schemeClr>
            </a:solidFill>
            <a:ln>
              <a:solidFill>
                <a:schemeClr val="tx1">
                  <a:lumMod val="50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FA309FA2-F8FD-48CE-911C-A65F94DA54B5}"/>
                </a:ext>
              </a:extLst>
            </p:cNvPr>
            <p:cNvSpPr txBox="1"/>
            <p:nvPr/>
          </p:nvSpPr>
          <p:spPr>
            <a:xfrm>
              <a:off x="120840" y="2910949"/>
              <a:ext cx="7576758" cy="2233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Goal: </a:t>
              </a:r>
            </a:p>
            <a:p>
              <a:pPr marL="0" lvl="0" indent="0" algn="l" defTabSz="933450">
                <a:lnSpc>
                  <a:spcPct val="90000"/>
                </a:lnSpc>
                <a:spcBef>
                  <a:spcPct val="0"/>
                </a:spcBef>
                <a:spcAft>
                  <a:spcPct val="35000"/>
                </a:spcAft>
                <a:buNone/>
              </a:pPr>
              <a:r>
                <a:rPr lang="en-US" sz="2100" kern="1200" dirty="0"/>
                <a:t>Harness and coordinate the resources of industry, academic institutions and community-based organizations to develop a regional clean energy economic inclusion capacity building infrastructure to help meet the demand for skilled workers and contractors in the energy sector, with a specific focus on residents and businesses in disadvantaged communities. </a:t>
              </a:r>
            </a:p>
          </p:txBody>
        </p:sp>
      </p:grpSp>
    </p:spTree>
    <p:extLst>
      <p:ext uri="{BB962C8B-B14F-4D97-AF65-F5344CB8AC3E}">
        <p14:creationId xmlns:p14="http://schemas.microsoft.com/office/powerpoint/2010/main" val="276985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EE64-6309-41BC-B2C9-FF737C515686}"/>
              </a:ext>
            </a:extLst>
          </p:cNvPr>
          <p:cNvSpPr>
            <a:spLocks noGrp="1"/>
          </p:cNvSpPr>
          <p:nvPr>
            <p:ph type="title"/>
          </p:nvPr>
        </p:nvSpPr>
        <p:spPr/>
        <p:txBody>
          <a:bodyPr/>
          <a:lstStyle/>
          <a:p>
            <a:pPr algn="ctr"/>
            <a:r>
              <a:rPr lang="en-US" dirty="0"/>
              <a:t>Activities &amp; Initiatives</a:t>
            </a:r>
          </a:p>
        </p:txBody>
      </p:sp>
      <p:pic>
        <p:nvPicPr>
          <p:cNvPr id="6" name="Content Placeholder 5">
            <a:extLst>
              <a:ext uri="{FF2B5EF4-FFF2-40B4-BE49-F238E27FC236}">
                <a16:creationId xmlns:a16="http://schemas.microsoft.com/office/drawing/2014/main" id="{D686067C-A2A7-4342-932A-95957ED364B2}"/>
              </a:ext>
            </a:extLst>
          </p:cNvPr>
          <p:cNvPicPr>
            <a:picLocks noGrp="1" noChangeAspect="1"/>
          </p:cNvPicPr>
          <p:nvPr>
            <p:ph idx="1"/>
          </p:nvPr>
        </p:nvPicPr>
        <p:blipFill>
          <a:blip r:embed="rId2"/>
          <a:stretch>
            <a:fillRect/>
          </a:stretch>
        </p:blipFill>
        <p:spPr>
          <a:xfrm>
            <a:off x="574418" y="1587843"/>
            <a:ext cx="6940720" cy="4800600"/>
          </a:xfrm>
        </p:spPr>
      </p:pic>
    </p:spTree>
    <p:extLst>
      <p:ext uri="{BB962C8B-B14F-4D97-AF65-F5344CB8AC3E}">
        <p14:creationId xmlns:p14="http://schemas.microsoft.com/office/powerpoint/2010/main" val="67095157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2.xml><?xml version="1.0" encoding="utf-8"?>
<a:theme xmlns:a="http://schemas.openxmlformats.org/drawingml/2006/main" name="1_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0" rIns="91440" bIns="0" rtlCol="0">
        <a:noAutofit/>
      </a:bodyPr>
      <a:lstStyle>
        <a:defPPr algn="l">
          <a:defRPr sz="2200" b="1" dirty="0" smtClean="0">
            <a:solidFill>
              <a:srgbClr val="8E4371"/>
            </a:solidFill>
          </a:defRPr>
        </a:defPPr>
      </a:lstStyle>
    </a:txDef>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3.xml><?xml version="1.0" encoding="utf-8"?>
<a:theme xmlns:a="http://schemas.openxmlformats.org/drawingml/2006/main" name="Adjacency">
  <a:themeElements>
    <a:clrScheme name="Custom 23">
      <a:dk1>
        <a:srgbClr val="0B5EA9"/>
      </a:dk1>
      <a:lt1>
        <a:sysClr val="window" lastClr="FFFFFF"/>
      </a:lt1>
      <a:dk2>
        <a:srgbClr val="92D050"/>
      </a:dk2>
      <a:lt2>
        <a:srgbClr val="DBF5F9"/>
      </a:lt2>
      <a:accent1>
        <a:srgbClr val="05294A"/>
      </a:accent1>
      <a:accent2>
        <a:srgbClr val="009DD9"/>
      </a:accent2>
      <a:accent3>
        <a:srgbClr val="92D050"/>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ECC Slides">
  <a:themeElements>
    <a:clrScheme name="Simple Light">
      <a:dk1>
        <a:srgbClr val="FFFFFF"/>
      </a:dk1>
      <a:lt1>
        <a:srgbClr val="000000"/>
      </a:lt1>
      <a:dk2>
        <a:srgbClr val="434343"/>
      </a:dk2>
      <a:lt2>
        <a:srgbClr val="999999"/>
      </a:lt2>
      <a:accent1>
        <a:srgbClr val="9AD7F7"/>
      </a:accent1>
      <a:accent2>
        <a:srgbClr val="434343"/>
      </a:accent2>
      <a:accent3>
        <a:srgbClr val="000000"/>
      </a:accent3>
      <a:accent4>
        <a:srgbClr val="999999"/>
      </a:accent4>
      <a:accent5>
        <a:srgbClr val="FFFFFF"/>
      </a:accent5>
      <a:accent6>
        <a:srgbClr val="66666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4820</TotalTime>
  <Words>1146</Words>
  <Application>Microsoft Office PowerPoint</Application>
  <PresentationFormat>On-screen Show (4:3)</PresentationFormat>
  <Paragraphs>208</Paragraphs>
  <Slides>32</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Arial</vt:lpstr>
      <vt:lpstr>Avenir</vt:lpstr>
      <vt:lpstr>Avenir Next LT Pro Light</vt:lpstr>
      <vt:lpstr>Calibri</vt:lpstr>
      <vt:lpstr>Catamaran Thin</vt:lpstr>
      <vt:lpstr>Fira Sans Extra Condensed Medium</vt:lpstr>
      <vt:lpstr>Livvic</vt:lpstr>
      <vt:lpstr>Pathway Gothic One</vt:lpstr>
      <vt:lpstr>PT Sans</vt:lpstr>
      <vt:lpstr>Office Theme</vt:lpstr>
      <vt:lpstr>1_Office Theme</vt:lpstr>
      <vt:lpstr>Adjacency</vt:lpstr>
      <vt:lpstr>ECC Slides</vt:lpstr>
      <vt:lpstr>We’ll be starting shortly...</vt:lpstr>
      <vt:lpstr>Regional Workforce Alliance Q2  Wednesday, July 27, 2022 </vt:lpstr>
      <vt:lpstr>Welcome</vt:lpstr>
      <vt:lpstr>PowerPoint Presentation</vt:lpstr>
      <vt:lpstr>Agenda</vt:lpstr>
      <vt:lpstr>Meeting Objectives</vt:lpstr>
      <vt:lpstr>Mission Statement &amp; Goals for the Alliance</vt:lpstr>
      <vt:lpstr>PowerPoint Presentation</vt:lpstr>
      <vt:lpstr>Activities &amp; Initiatives</vt:lpstr>
      <vt:lpstr>EDA Good Jobs Challenge Grant Update</vt:lpstr>
      <vt:lpstr>Partnership Map </vt:lpstr>
      <vt:lpstr>Partnership Map </vt:lpstr>
      <vt:lpstr>Workforce Education and Training Updates</vt:lpstr>
      <vt:lpstr>PowerPoint Presentation</vt:lpstr>
      <vt:lpstr>CURRENT SOCALERN  WE&amp;T Sector Program Structure</vt:lpstr>
      <vt:lpstr>E-Contractor Program </vt:lpstr>
      <vt:lpstr>E-Contractor Training Program </vt:lpstr>
      <vt:lpstr>E-Contractor Program  </vt:lpstr>
      <vt:lpstr>Green Path Careers</vt:lpstr>
      <vt:lpstr>PowerPoint Presentation</vt:lpstr>
      <vt:lpstr>Green Path Careers Program  </vt:lpstr>
      <vt:lpstr>ACES Pathway Program</vt:lpstr>
      <vt:lpstr>PowerPoint Presentation</vt:lpstr>
      <vt:lpstr>ACES Pathway Program </vt:lpstr>
      <vt:lpstr>Justice40 </vt:lpstr>
      <vt:lpstr>What is the Justice40 Initiative? </vt:lpstr>
      <vt:lpstr>Justice40 Interim Implementation </vt:lpstr>
      <vt:lpstr>Emerald Cities: The People’s Justice40+ Community Benefits Playbook </vt:lpstr>
      <vt:lpstr>LA Justice40+ Alliance</vt:lpstr>
      <vt:lpstr>LA Justice40+ Alliance</vt:lpstr>
      <vt:lpstr>Next Steps</vt:lpstr>
      <vt:lpstr>Closing Remarks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Rodgers, Becca</dc:creator>
  <cp:lastModifiedBy>Wendy Angel</cp:lastModifiedBy>
  <cp:revision>65</cp:revision>
  <cp:lastPrinted>2021-10-19T17:02:48Z</cp:lastPrinted>
  <dcterms:created xsi:type="dcterms:W3CDTF">2020-11-24T20:47:29Z</dcterms:created>
  <dcterms:modified xsi:type="dcterms:W3CDTF">2022-07-27T19:53:13Z</dcterms:modified>
</cp:coreProperties>
</file>