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modernComment_146_F4A2F72.xml" ContentType="application/vnd.ms-powerpoint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1" r:id="rId4"/>
  </p:sldMasterIdLst>
  <p:notesMasterIdLst>
    <p:notesMasterId r:id="rId26"/>
  </p:notesMasterIdLst>
  <p:handoutMasterIdLst>
    <p:handoutMasterId r:id="rId27"/>
  </p:handoutMasterIdLst>
  <p:sldIdLst>
    <p:sldId id="311" r:id="rId5"/>
    <p:sldId id="312" r:id="rId6"/>
    <p:sldId id="339" r:id="rId7"/>
    <p:sldId id="374" r:id="rId8"/>
    <p:sldId id="333" r:id="rId9"/>
    <p:sldId id="338" r:id="rId10"/>
    <p:sldId id="351" r:id="rId11"/>
    <p:sldId id="330" r:id="rId12"/>
    <p:sldId id="350" r:id="rId13"/>
    <p:sldId id="375" r:id="rId14"/>
    <p:sldId id="361" r:id="rId15"/>
    <p:sldId id="370" r:id="rId16"/>
    <p:sldId id="326" r:id="rId17"/>
    <p:sldId id="317" r:id="rId18"/>
    <p:sldId id="363" r:id="rId19"/>
    <p:sldId id="371" r:id="rId20"/>
    <p:sldId id="372" r:id="rId21"/>
    <p:sldId id="373" r:id="rId22"/>
    <p:sldId id="313" r:id="rId23"/>
    <p:sldId id="366" r:id="rId24"/>
    <p:sldId id="32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FD4A1B-4390-8F2A-1708-D81CD868DAAC}" name="Dial, Dani" initials="DD" userId="S::65154@icf.com::cac45bcd-3073-451c-b5e4-739def43932b" providerId="AD"/>
  <p188:author id="{37A0D943-2699-6EB5-9C31-1778CA63B47F}" name="Oneal, Ryan" initials="RO" userId="S::61418@icf.com::83bc1d3c-68f2-4d16-b072-8d543c5945d4" providerId="AD"/>
  <p188:author id="{A00CB755-0C30-E8EE-43F3-B82083FECDCD}" name="Dugan, Nikki" initials="ND" userId="S::39207@icf.com::074a4502-da24-4c92-852b-082a2cd9e167" providerId="AD"/>
  <p188:author id="{F7218061-4DB3-029A-C4A1-0ADF68ACFF8D}" name="Mclean, Becki" initials="MB" userId="S::62913@icf.com::36bb0360-4aba-44e6-9251-9084fc5046f4" providerId="AD"/>
  <p188:author id="{91558B62-9A34-F487-87B9-3F44CD29CFFC}" name="Dekat, Kristy" initials="KD" userId="S::55752@icf.com::d96e9c6d-7055-4dd1-812e-d342da220230" providerId="AD"/>
  <p188:author id="{40FFF969-6F76-F8F0-87AF-4051BDB051A6}" name="Godfrey, Melissa" initials="MG" userId="S::65213@icf.com::61860033-6b18-440c-848f-735ebf64c2fe" providerId="AD"/>
  <p188:author id="{9C14686B-4191-249F-301D-271DEBB97AD1}" name="Johnson, Lena" initials="LJ" userId="S::31731@icf.com::7ec3fb44-6849-4b3b-a0f3-e39047b3d5ee" providerId="AD"/>
  <p188:author id="{A478ABE5-5D3B-C717-C022-1CDEBB501A02}" name="Mariscal, Kathy" initials="MK" userId="S::64177@icf.com::80ad4274-18ca-419a-9944-b6c4cf8304f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7A"/>
    <a:srgbClr val="00445E"/>
    <a:srgbClr val="993D73"/>
    <a:srgbClr val="8E4371"/>
    <a:srgbClr val="2A5189"/>
    <a:srgbClr val="183146"/>
    <a:srgbClr val="008D70"/>
    <a:srgbClr val="14435D"/>
    <a:srgbClr val="000000"/>
    <a:srgbClr val="FDBB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43"/>
    <p:restoredTop sz="96266" autoAdjust="0"/>
  </p:normalViewPr>
  <p:slideViewPr>
    <p:cSldViewPr snapToGrid="0">
      <p:cViewPr>
        <p:scale>
          <a:sx n="113" d="100"/>
          <a:sy n="113" d="100"/>
        </p:scale>
        <p:origin x="920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2880" cy="18288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omments/modernComment_146_F4A2F7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E09CE04-8F48-4E9F-89A3-21C42917AF83}" authorId="{40FFF969-6F76-F8F0-87AF-4051BDB051A6}" created="2026-10-07T15:31:07.283">
    <pc:sldMkLst xmlns:pc="http://schemas.microsoft.com/office/powerpoint/2013/main/command">
      <pc:docMk/>
      <pc:sldMk cId="256520050" sldId="326"/>
    </pc:sldMkLst>
    <p188:txBody>
      <a:bodyPr/>
      <a:lstStyle/>
      <a:p>
        <a:r>
          <a:rPr lang="en-US"/>
          <a:t>From the game, can there be a link that goes directly to slide 15?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87BF45B-FE3A-4FBF-9981-F475785B88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4D14D8-83DD-4E3D-801A-E7F0729CAC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10B79-FF45-4792-863C-060E93364F71}" type="datetimeFigureOut">
              <a:rPr lang="en-US" smtClean="0"/>
              <a:t>11/4/26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98D66-F842-4C8B-9500-DED4CFD79B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7A1E8-F4AD-4C58-BBC4-7A628819B2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52324-DC9F-491E-B617-7204D7056C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234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993C2-2107-4DA1-AC74-D48E81F884D9}" type="datetimeFigureOut">
              <a:rPr lang="en-US" smtClean="0"/>
              <a:t>11/4/26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97F68-F8A1-4055-925E-8AA48C7EFA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32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27414-0B94-7E88-3F85-2D15310A8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7FCE4-9477-EA14-802F-61C9675E7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3A3C3-ADD5-1843-CFD8-73F000807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/>
            <a:endParaRPr lang="en-US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CC07C-F09B-4456-EC4A-05519654C3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16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00129-50F6-5B03-37FF-76BBCB3F1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666C03-84F8-C9FA-F1F7-3E22DF998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B93733-E06A-BF30-5557-AFA4284B2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9CD4C-0F7F-F42B-651A-4E6FEF57D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092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D1E9A-486C-F22E-3F9A-37078D96E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D1DF6-5ED3-D14F-C9E4-0FB239195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358F89-4B14-8593-0E2D-91579740A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Energy is what things use to do their job — move, heat, cool, light up, and power screens and devices.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Examples: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Air Conditioner - Using energy can help us stay comfortable on hot days.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Lights – Using energy can help us see and do things when there is no sunlight.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Microwave, oven, air fryer, toaster, etc. – Using energy helps us warm our food and prepare meals.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Refrigerator, freezer – Using energy helps us preserve food so it stays safe to eat for longer.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TV, game systems, computers, audio devices, phones, clocks – Using energy helps us take photos and videos, look things up, keep time, stay connected over distances, and entertain ourselves.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E0307-7D8A-6461-9802-072EACE0C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9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E2B60-56CF-8280-2BB4-589966A3F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0EE921-DA6D-AA03-1148-6F6EBC002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4A6F90-32F5-FA3C-BE7C-59C7404FD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fridge’s job to keep things cold so we can preserve food, making it safe to eat for longer periods of time.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Things that Affect a Refrigerator's Energy Use: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Whether you’re putting hot, room temperature, or cold food in it.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If you put food inside that is still very warm, the hot food raises the overall temperature inside the fridge, meaning it needs more energy to cool down again.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Whether or not you are leaving the door open.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Leaving the door open allows room temperature air inside and the colder air to escape.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How full the fridge is.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More items that are already cold inside the fridge means less extreme fluctuations in temperature when unchilled items are placed inside the fridge or the door is opened.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Whether or not it’s an energy efficient appliance.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Energy efficient appliances are designed to do the same job using less energy.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5F2B1-E31B-949E-EEC0-0E3279060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069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7755C-9C42-97F5-4E3B-624DA5292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563E8-900C-5B16-22DA-0D0AE0A4C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68229-7342-3608-E9D6-80B1A84910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to Play the video.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C043A-23E5-7069-C457-19D4CF97BC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99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528A0-4B34-AE88-712E-862A072E0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9F4DD7-F020-0B3D-1006-4E7FF3419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6A57C1-3700-29D1-BF7F-F503829FB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conserve means to use something carefully and avoid wasting it.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you can use less energy by closing the refrigerator door right away.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AB98D-E0C3-8A01-4550-736E89D61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59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0E0F-96F0-8BC8-6560-097D8D07F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8A1FC5-3178-C93E-1DA6-0E7AF41C5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A7ABE-1C53-FE34-9023-C158247CF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to Play the video.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DEF21-780E-32AF-9323-C71C827115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190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07F95-F059-A808-761F-EF3B60249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3E57C-CDAE-4093-EE6E-77F51436B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BE157D-1E23-5635-729E-74B60713B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LED lightbulb provides the same amount of light as the old bulb but uses less energy. Energy-efficient describes something that does the same job but uses less energy.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Describes something that does the same job with less waste.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Energy-efficient comparison: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Both bulbs provide light, but the LED needs less energy to do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50052-D67E-0042-D1A8-91CCA2862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366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5729-923E-E059-0FD8-7BD62C355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0945A-9396-F2F9-9C78-B11E808E1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8983F-C734-646E-BA21-BFE598BC4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to Play the video.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71420-F372-F247-0B0D-EFBD62DFE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254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5729-923E-E059-0FD8-7BD62C355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0945A-9396-F2F9-9C78-B11E808E1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8983F-C734-646E-BA21-BFE598BC4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to Play the video.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71420-F372-F247-0B0D-EFBD62DFE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599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FFCD-9913-06FF-24FC-B3F626034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7F104-D516-5F56-21BD-FC30C4E23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8E36A-D74A-031F-0DBF-76294C744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Instruct students to answer questions 3 and 4 in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BF38A-CE47-8E04-2845-759D4C58C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0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A5B38-915C-0368-239D-4DFE5765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EC7A4B-534F-2016-431A-A5F17861A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2C71E-A79D-B51A-8AF7-F15B5C064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student responses to questions 3 and 4.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F26CE-E116-7CE9-4A02-F19818EB16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032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64836-5ED1-D8E5-0C8D-C9D251947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544D28-9AC4-CEE6-4D01-BB692A669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D13E8-1EC5-771A-6002-328CD5640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game will open in your internet browser. When finished, exit the browser to return to your PowerPoint presentation.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CD05F-F51D-9C18-F60E-D2E4D567F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83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487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329D-7866-A86C-6BDC-2238AB0EE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AEF08D-5A4A-C425-5A43-D5BCFC39D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62B11-CAB4-01C9-FB3C-624395EF0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Instruct students to complete the Energy review portion of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059AD-0940-37CD-5597-675AAA2E7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623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774FF-93BF-EB84-4B3A-60794729F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138B6F-06FE-3909-4CD7-7C9C61CCB1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A83C2F-C850-328F-2C2D-3B90B5802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student answers.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027AB-7AF3-ACC9-2993-73E49363A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339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CBCEC-5B67-583F-5E26-4DC430822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CCD35-B0FE-C1F7-C1A6-1D7ECD523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A8EFF-0EC6-7D90-DD4A-99933C1E5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student answers.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E49BD-68B8-DBAF-30E2-DEB18DC87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31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C2840-C770-76D0-A2C2-67645A646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02D75D-D5DD-9F5D-C99E-AFC5AEB009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89887C-A141-06A4-A39C-9A602FFFD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student answers.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C4AAF-ADAE-A53D-3C4A-A1FDC27B6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066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3E1FD-0632-135D-13BE-A9AC37B26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E69DF2-8709-8BF2-3354-F7B523D686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B2E7FA-A51E-5156-11EF-63B456DEB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actions students and families take today—saving energy, using efficient products, preparing for disruptions, and working together—add up to a stronger, more resilient community tomorrow.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EF53F-A1A3-75FE-1E79-52FCAB926F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724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4783D-8C9B-2A04-D9F8-B7B96D02E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CBAFD9-D512-7A8C-8908-49B88EDBFC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0ED04-CB6F-B31C-AFC4-E179AE1059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99923-6AD4-7F70-D845-759F9794A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446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57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67C30-BFDA-48CA-A093-1FE61B32D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103120"/>
            <a:ext cx="10509503" cy="4268002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>
              <a:spcAft>
                <a:spcPts val="1200"/>
              </a:spcAft>
              <a:buNone/>
              <a:defRPr sz="2000" b="0" i="0" baseline="0">
                <a:solidFill>
                  <a:srgbClr val="14435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F890AF-54BB-C746-A50C-3358F7BFB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Google Shape;28;p13">
            <a:extLst>
              <a:ext uri="{FF2B5EF4-FFF2-40B4-BE49-F238E27FC236}">
                <a16:creationId xmlns:a16="http://schemas.microsoft.com/office/drawing/2014/main" id="{AE1727A0-A9B7-9A97-9D9F-89ED8AA41D4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Google Shape;22;p12">
            <a:extLst>
              <a:ext uri="{FF2B5EF4-FFF2-40B4-BE49-F238E27FC236}">
                <a16:creationId xmlns:a16="http://schemas.microsoft.com/office/drawing/2014/main" id="{EFCAA9E0-EAC5-8181-A24A-AB0CA60AD2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668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+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2103120"/>
            <a:ext cx="10515600" cy="4234371"/>
          </a:xfrm>
          <a:prstGeom prst="rect">
            <a:avLst/>
          </a:prstGeom>
        </p:spPr>
        <p:txBody>
          <a:bodyPr/>
          <a:lstStyle>
            <a:lvl2pPr>
              <a:buClr>
                <a:srgbClr val="A4BF60"/>
              </a:buClr>
              <a:defRPr/>
            </a:lvl2pPr>
            <a:lvl3pPr>
              <a:buClr>
                <a:srgbClr val="8E4371"/>
              </a:buCl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6F333-0EF3-354C-AB78-0EB3B690D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Google Shape;28;p13">
            <a:extLst>
              <a:ext uri="{FF2B5EF4-FFF2-40B4-BE49-F238E27FC236}">
                <a16:creationId xmlns:a16="http://schemas.microsoft.com/office/drawing/2014/main" id="{41B39A41-9184-553C-FBF2-998D0082B96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" name="Google Shape;22;p12">
            <a:extLst>
              <a:ext uri="{FF2B5EF4-FFF2-40B4-BE49-F238E27FC236}">
                <a16:creationId xmlns:a16="http://schemas.microsoft.com/office/drawing/2014/main" id="{DEB59348-BAAC-B523-DDB5-D3B6106AB3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885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7767" y="1310671"/>
            <a:ext cx="8558463" cy="735328"/>
          </a:xfrm>
        </p:spPr>
        <p:txBody>
          <a:bodyPr anchor="t" anchorCtr="0"/>
          <a:lstStyle>
            <a:lvl1pPr algn="l">
              <a:defRPr sz="3400" b="1" spc="0" baseline="0">
                <a:solidFill>
                  <a:schemeClr val="bg1"/>
                </a:solidFill>
                <a:latin typeface="+mj-lt"/>
                <a:ea typeface="DelaGothic Bold" pitchFamily="2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7767" y="2136171"/>
            <a:ext cx="8558463" cy="83566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5DE9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57D6F-A27C-A445-8D22-102FA8BE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rgbClr val="14435D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A3A533-80BC-DBBA-41D0-9B571F2EE3D7}"/>
              </a:ext>
            </a:extLst>
          </p:cNvPr>
          <p:cNvSpPr txBox="1"/>
          <p:nvPr userDrawn="1"/>
        </p:nvSpPr>
        <p:spPr>
          <a:xfrm>
            <a:off x="9922213" y="3949430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E5197-E3AE-CBED-DDD9-DB4BFC3E1EB0}"/>
              </a:ext>
            </a:extLst>
          </p:cNvPr>
          <p:cNvSpPr txBox="1"/>
          <p:nvPr userDrawn="1"/>
        </p:nvSpPr>
        <p:spPr>
          <a:xfrm rot="15301324">
            <a:off x="11011711" y="3774332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75FA4D37-F556-A07E-88D4-FBA2C7A2B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481607">
            <a:off x="-719316" y="2401029"/>
            <a:ext cx="3184005" cy="2490894"/>
          </a:xfrm>
          <a:prstGeom prst="rect">
            <a:avLst/>
          </a:prstGeom>
        </p:spPr>
      </p:pic>
      <p:pic>
        <p:nvPicPr>
          <p:cNvPr id="16" name="Picture 1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EFF1181B-9A13-D3A1-9791-C5DE35957A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446" y="2193350"/>
            <a:ext cx="2796704" cy="41950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662D26-2BAF-D21E-A4DD-F8495B201AB0}"/>
              </a:ext>
            </a:extLst>
          </p:cNvPr>
          <p:cNvSpPr txBox="1"/>
          <p:nvPr userDrawn="1"/>
        </p:nvSpPr>
        <p:spPr>
          <a:xfrm>
            <a:off x="2687782" y="6068291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CC0ADD-3EFA-0CC9-DF72-6D43909B2D0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81184" y="5748658"/>
            <a:ext cx="3308432" cy="14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38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82C899-58CB-8148-898F-30A35174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rgbClr val="14435D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4C940F-EE18-71A9-0924-22BD3ED76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767" y="2433619"/>
            <a:ext cx="8558463" cy="735328"/>
          </a:xfrm>
        </p:spPr>
        <p:txBody>
          <a:bodyPr anchor="t" anchorCtr="0"/>
          <a:lstStyle>
            <a:lvl1pPr algn="l">
              <a:defRPr sz="3400" b="1" spc="0" baseline="0">
                <a:solidFill>
                  <a:schemeClr val="bg1"/>
                </a:solidFill>
                <a:latin typeface="+mj-lt"/>
                <a:ea typeface="DelaGothic Bold" pitchFamily="2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A55F86-DC06-7FA3-C213-23EEFB476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7767" y="3259119"/>
            <a:ext cx="8558463" cy="83566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5DE9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8267AA-918D-9A1C-968A-D91DAAE0AF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1184" y="5748658"/>
            <a:ext cx="3308432" cy="14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0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D5A38-6F47-4C4A-AFEE-1B2217F9C5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05840" y="2103120"/>
            <a:ext cx="10515600" cy="4217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361796-5326-FF48-9A89-E170B01CD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28;p13">
            <a:extLst>
              <a:ext uri="{FF2B5EF4-FFF2-40B4-BE49-F238E27FC236}">
                <a16:creationId xmlns:a16="http://schemas.microsoft.com/office/drawing/2014/main" id="{B5B7B10D-C004-C76D-B7D9-218BA531660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Google Shape;22;p12">
            <a:extLst>
              <a:ext uri="{FF2B5EF4-FFF2-40B4-BE49-F238E27FC236}">
                <a16:creationId xmlns:a16="http://schemas.microsoft.com/office/drawing/2014/main" id="{A78C3799-A964-6D06-642B-80B24D42E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5898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D5A38-6F47-4C4A-AFEE-1B2217F9C5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05840" y="760021"/>
            <a:ext cx="10515600" cy="556056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361796-5326-FF48-9A89-E170B01CD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E751A5-15E7-24E9-8B3D-2E81957A62DC}"/>
              </a:ext>
            </a:extLst>
          </p:cNvPr>
          <p:cNvSpPr txBox="1"/>
          <p:nvPr userDrawn="1"/>
        </p:nvSpPr>
        <p:spPr>
          <a:xfrm>
            <a:off x="866899" y="510639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43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EA07545-B847-9C4B-BB75-B1C3D8C76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17DEECC-2EA6-FB4A-B8F0-48383E0E8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640080"/>
            <a:ext cx="10972800" cy="579752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/>
          <a:p>
            <a:pPr lvl="0" hangingPunct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0B83C2A-3E78-1447-8F68-2611DD201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021305"/>
            <a:ext cx="10205500" cy="4298215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Bullets level one</a:t>
            </a:r>
          </a:p>
          <a:p>
            <a:pPr lvl="2"/>
            <a:r>
              <a:rPr lang="en-US" dirty="0"/>
              <a:t>Bullets level two</a:t>
            </a:r>
          </a:p>
        </p:txBody>
      </p:sp>
    </p:spTree>
    <p:extLst>
      <p:ext uri="{BB962C8B-B14F-4D97-AF65-F5344CB8AC3E}">
        <p14:creationId xmlns:p14="http://schemas.microsoft.com/office/powerpoint/2010/main" val="250088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94" r:id="rId3"/>
    <p:sldLayoutId id="2147483686" r:id="rId4"/>
    <p:sldLayoutId id="2147483670" r:id="rId5"/>
    <p:sldLayoutId id="214748369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000" b="1" kern="1200" spc="150" baseline="0" dirty="0">
          <a:solidFill>
            <a:schemeClr val="bg1"/>
          </a:solidFill>
          <a:latin typeface="Arial" panose="020B0604020202020204" pitchFamily="34" charset="0"/>
          <a:ea typeface="DelaGothic Bold" pitchFamily="2" charset="-128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8D70"/>
        </a:buClr>
        <a:buSzTx/>
        <a:buFontTx/>
        <a:buNone/>
        <a:tabLst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A4BF6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8E437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6_F4A2F7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nergymonsters.fun/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7470-46C1-9482-3EEE-5AE4B85FA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B6BD09-C62D-0564-3B0E-D4814F7B1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2510" y="3664982"/>
            <a:ext cx="5494282" cy="2032129"/>
          </a:xfrm>
          <a:noFill/>
        </p:spPr>
        <p:txBody>
          <a:bodyPr/>
          <a:lstStyle/>
          <a:p>
            <a:pPr algn="ctr"/>
            <a:r>
              <a:rPr lang="en-US" sz="2800" dirty="0"/>
              <a:t>welcomes you to help Fuzzy with his monster mission</a:t>
            </a:r>
            <a:r>
              <a:rPr lang="en-US" sz="2800" b="0" spc="0" dirty="0">
                <a:latin typeface="+mj-lt"/>
              </a:rPr>
              <a:t>!</a:t>
            </a:r>
            <a:endParaRPr lang="en-US" sz="2800" b="0" spc="-150" dirty="0">
              <a:solidFill>
                <a:srgbClr val="F37158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E2AC95-DEEE-598A-7630-FE7236161F18}"/>
              </a:ext>
            </a:extLst>
          </p:cNvPr>
          <p:cNvSpPr txBox="1"/>
          <p:nvPr/>
        </p:nvSpPr>
        <p:spPr>
          <a:xfrm>
            <a:off x="9241277" y="4883285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BBFF43-597B-7254-D004-7735D01349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013" y="2610585"/>
            <a:ext cx="5505779" cy="7837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943471-61C6-5F6A-9537-07352D917D2C}"/>
              </a:ext>
            </a:extLst>
          </p:cNvPr>
          <p:cNvSpPr txBox="1"/>
          <p:nvPr/>
        </p:nvSpPr>
        <p:spPr>
          <a:xfrm>
            <a:off x="10789920" y="3803904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A3488E-91EF-8D7D-B0BC-C29ADA1617EB}"/>
              </a:ext>
            </a:extLst>
          </p:cNvPr>
          <p:cNvSpPr txBox="1"/>
          <p:nvPr/>
        </p:nvSpPr>
        <p:spPr>
          <a:xfrm>
            <a:off x="1047135" y="3436374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49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0B06C-B0DC-AAE3-D878-F48CAB4A4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A53578BE-B7E1-40B6-ABCD-73F8492F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872620" y="-1"/>
            <a:ext cx="3153851" cy="2467303"/>
          </a:xfrm>
          <a:prstGeom prst="rect">
            <a:avLst/>
          </a:prstGeom>
        </p:spPr>
      </p:pic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CC1BCF49-CF01-C3BD-0471-70744841E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6172" y="2122959"/>
            <a:ext cx="5079828" cy="4480560"/>
          </a:xfrm>
        </p:spPr>
        <p:txBody>
          <a:bodyPr wrap="square" lIns="73152" tIns="36576" rIns="73152" bIns="36576" anchor="t"/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800" b="1" dirty="0">
                <a:solidFill>
                  <a:srgbClr val="009A7A"/>
                </a:solidFill>
              </a:rPr>
              <a:t>Objectives</a:t>
            </a:r>
          </a:p>
          <a:p>
            <a:pPr marL="0" lvl="1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SzPts val="1800"/>
            </a:pPr>
            <a:r>
              <a:rPr lang="en-US" sz="2400" dirty="0">
                <a:solidFill>
                  <a:srgbClr val="00445E"/>
                </a:solidFill>
              </a:rPr>
              <a:t>Students will be able to: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>
                <a:solidFill>
                  <a:srgbClr val="00445E"/>
                </a:solidFill>
              </a:rPr>
              <a:t>Identify how energy </a:t>
            </a:r>
            <a:br>
              <a:rPr lang="en-US" sz="2400" b="0" dirty="0">
                <a:solidFill>
                  <a:srgbClr val="00445E"/>
                </a:solidFill>
              </a:rPr>
            </a:br>
            <a:r>
              <a:rPr lang="en-US" sz="2400" b="0" dirty="0">
                <a:solidFill>
                  <a:srgbClr val="00445E"/>
                </a:solidFill>
              </a:rPr>
              <a:t>is used in everyday life.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>
                <a:solidFill>
                  <a:srgbClr val="00445E"/>
                </a:solidFill>
              </a:rPr>
              <a:t>Understand the differences between energy conservation, efficiency, and resiliency.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>
                <a:solidFill>
                  <a:srgbClr val="00445E"/>
                </a:solidFill>
              </a:rPr>
              <a:t>Identify ways people can make smart energy choices at home.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FC7D96-F2C4-C0A4-F629-66172CD031F6}"/>
              </a:ext>
            </a:extLst>
          </p:cNvPr>
          <p:cNvSpPr txBox="1"/>
          <p:nvPr/>
        </p:nvSpPr>
        <p:spPr>
          <a:xfrm>
            <a:off x="6451944" y="2122959"/>
            <a:ext cx="5079828" cy="3008644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lvl="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008D70"/>
              </a:buClr>
            </a:pPr>
            <a:r>
              <a:rPr lang="en-US" sz="2800" b="1" dirty="0">
                <a:solidFill>
                  <a:srgbClr val="009A7A"/>
                </a:solidFill>
                <a:sym typeface="Arial"/>
              </a:rPr>
              <a:t>Agenda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00445E"/>
                </a:solidFill>
                <a:sym typeface="Arial"/>
              </a:rPr>
              <a:t>Listen to Fuzzy’s Bright Ideas.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00445E"/>
                </a:solidFill>
                <a:sym typeface="Arial"/>
              </a:rPr>
              <a:t>Play Fuzzy’s Resilient Energy Adventure game.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00445E"/>
                </a:solidFill>
                <a:sym typeface="Arial"/>
              </a:rPr>
              <a:t>Review energy topics.</a:t>
            </a:r>
            <a:endParaRPr lang="en-US" sz="2400" dirty="0">
              <a:solidFill>
                <a:srgbClr val="00445E"/>
              </a:solidFill>
            </a:endParaRP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00445E"/>
                </a:solidFill>
                <a:sym typeface="Arial"/>
              </a:rPr>
              <a:t>Receive energy kits.</a:t>
            </a:r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F25A826A-7EBB-D74C-335D-38DFE874E9BD}"/>
              </a:ext>
            </a:extLst>
          </p:cNvPr>
          <p:cNvSpPr txBox="1">
            <a:spLocks/>
          </p:cNvSpPr>
          <p:nvPr/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z="4000" spc="0" dirty="0"/>
              <a:t>Introduction to Energy</a:t>
            </a:r>
          </a:p>
        </p:txBody>
      </p:sp>
    </p:spTree>
    <p:extLst>
      <p:ext uri="{BB962C8B-B14F-4D97-AF65-F5344CB8AC3E}">
        <p14:creationId xmlns:p14="http://schemas.microsoft.com/office/powerpoint/2010/main" val="3058887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7173B-5B38-E5FB-9299-9A7D27390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toon of a green monster holding a piece of paper and a pencil&#10;&#10;AI-generated content may be incorrect.">
            <a:extLst>
              <a:ext uri="{FF2B5EF4-FFF2-40B4-BE49-F238E27FC236}">
                <a16:creationId xmlns:a16="http://schemas.microsoft.com/office/drawing/2014/main" id="{B50E0C35-7CBC-FE5F-7082-B72480DE0E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56" t="11390" r="28053" b="10853"/>
          <a:stretch>
            <a:fillRect/>
          </a:stretch>
        </p:blipFill>
        <p:spPr>
          <a:xfrm>
            <a:off x="475766" y="1720150"/>
            <a:ext cx="3904282" cy="486872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9B83669-8814-4757-6F1F-3912FAEEE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0" dirty="0"/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60D0D3-66C5-67B6-1D68-A89E4B285D80}"/>
              </a:ext>
            </a:extLst>
          </p:cNvPr>
          <p:cNvSpPr txBox="1"/>
          <p:nvPr/>
        </p:nvSpPr>
        <p:spPr>
          <a:xfrm>
            <a:off x="8324193" y="3909848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4B2B213E-611D-FE6D-0AB8-B365EECCE9D5}"/>
              </a:ext>
            </a:extLst>
          </p:cNvPr>
          <p:cNvSpPr txBox="1">
            <a:spLocks/>
          </p:cNvSpPr>
          <p:nvPr/>
        </p:nvSpPr>
        <p:spPr>
          <a:xfrm>
            <a:off x="4655410" y="2240280"/>
            <a:ext cx="6583680" cy="1874519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n-US" sz="2900" b="1" dirty="0">
                <a:solidFill>
                  <a:srgbClr val="00445E"/>
                </a:solidFill>
                <a:ea typeface="DelaGothic Bold" pitchFamily="2" charset="-128"/>
              </a:rPr>
              <a:t>What are some items that use energy at home or school?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01219-7D1E-D5F2-9B21-E124F89EF819}"/>
              </a:ext>
            </a:extLst>
          </p:cNvPr>
          <p:cNvSpPr txBox="1"/>
          <p:nvPr/>
        </p:nvSpPr>
        <p:spPr>
          <a:xfrm>
            <a:off x="4655410" y="3583493"/>
            <a:ext cx="6583680" cy="454163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009A7A"/>
                </a:solidFill>
              </a:rPr>
              <a:t>Answer question #1 on your worksheet.</a:t>
            </a:r>
          </a:p>
        </p:txBody>
      </p:sp>
    </p:spTree>
    <p:extLst>
      <p:ext uri="{BB962C8B-B14F-4D97-AF65-F5344CB8AC3E}">
        <p14:creationId xmlns:p14="http://schemas.microsoft.com/office/powerpoint/2010/main" val="324267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203A3-2CC3-0033-88E2-B2033F683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1BDF577-29E4-E530-5B2B-30C50A0AE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0" dirty="0"/>
              <a:t>Discuss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89E359-492B-B22F-C80F-AEEC25510A08}"/>
              </a:ext>
            </a:extLst>
          </p:cNvPr>
          <p:cNvSpPr txBox="1"/>
          <p:nvPr/>
        </p:nvSpPr>
        <p:spPr>
          <a:xfrm>
            <a:off x="8324193" y="3909848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B69A3D22-DF1A-7E14-4702-536BA40ED6D3}"/>
              </a:ext>
            </a:extLst>
          </p:cNvPr>
          <p:cNvSpPr txBox="1">
            <a:spLocks/>
          </p:cNvSpPr>
          <p:nvPr/>
        </p:nvSpPr>
        <p:spPr>
          <a:xfrm>
            <a:off x="4655410" y="2240280"/>
            <a:ext cx="6255397" cy="1874519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n-US" sz="2900" b="1" dirty="0">
                <a:solidFill>
                  <a:srgbClr val="00445E"/>
                </a:solidFill>
                <a:ea typeface="DelaGothic Bold" pitchFamily="2" charset="-128"/>
              </a:rPr>
              <a:t>What might cause a refrigerator use </a:t>
            </a:r>
            <a:r>
              <a:rPr lang="en-US" sz="2900" b="1" dirty="0">
                <a:solidFill>
                  <a:srgbClr val="8E4371"/>
                </a:solidFill>
                <a:ea typeface="DelaGothic Bold" pitchFamily="2" charset="-128"/>
              </a:rPr>
              <a:t>more</a:t>
            </a:r>
            <a:r>
              <a:rPr lang="en-US" sz="2900" b="1" dirty="0">
                <a:solidFill>
                  <a:srgbClr val="00445E"/>
                </a:solidFill>
                <a:ea typeface="DelaGothic Bold" pitchFamily="2" charset="-128"/>
              </a:rPr>
              <a:t> or </a:t>
            </a:r>
            <a:r>
              <a:rPr lang="en-US" sz="2900" b="1" dirty="0">
                <a:solidFill>
                  <a:srgbClr val="8E4371"/>
                </a:solidFill>
                <a:ea typeface="DelaGothic Bold" pitchFamily="2" charset="-128"/>
              </a:rPr>
              <a:t>less</a:t>
            </a:r>
            <a:r>
              <a:rPr lang="en-US" sz="2900" b="1" dirty="0">
                <a:solidFill>
                  <a:srgbClr val="00445E"/>
                </a:solidFill>
                <a:ea typeface="DelaGothic Bold" pitchFamily="2" charset="-128"/>
              </a:rPr>
              <a:t> energy?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A513A-3F02-1BD5-4497-9AB458D2852F}"/>
              </a:ext>
            </a:extLst>
          </p:cNvPr>
          <p:cNvSpPr txBox="1"/>
          <p:nvPr/>
        </p:nvSpPr>
        <p:spPr>
          <a:xfrm>
            <a:off x="4655410" y="3429000"/>
            <a:ext cx="6583680" cy="914289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000" dirty="0">
                <a:solidFill>
                  <a:srgbClr val="009A7A"/>
                </a:solidFill>
                <a:ea typeface="DelaGothic Bold" pitchFamily="2" charset="-128"/>
              </a:rPr>
              <a:t>(Hint: Think about a refrigerator’s job.)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009A7A"/>
                </a:solidFill>
                <a:ea typeface="DelaGothic Bold" pitchFamily="2" charset="-128"/>
              </a:rPr>
              <a:t>What might make that job easier or harder?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34CD46-F167-9160-77F2-3532B41A6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5" y="1774597"/>
            <a:ext cx="4463859" cy="470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373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ADCDD-C822-4953-067E-42289B1B7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angle 7">
            <a:extLst>
              <a:ext uri="{FF2B5EF4-FFF2-40B4-BE49-F238E27FC236}">
                <a16:creationId xmlns:a16="http://schemas.microsoft.com/office/drawing/2014/main" id="{3807844A-273A-6818-2692-72246CC6A186}"/>
              </a:ext>
            </a:extLst>
          </p:cNvPr>
          <p:cNvSpPr/>
          <p:nvPr/>
        </p:nvSpPr>
        <p:spPr>
          <a:xfrm rot="5400000">
            <a:off x="5700713" y="2936080"/>
            <a:ext cx="1143572" cy="985838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20">
            <a:extLst>
              <a:ext uri="{FF2B5EF4-FFF2-40B4-BE49-F238E27FC236}">
                <a16:creationId xmlns:a16="http://schemas.microsoft.com/office/drawing/2014/main" id="{8982CE14-8A9B-1BED-DE21-1F13A793F631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10000" spc="0" dirty="0">
                <a:solidFill>
                  <a:schemeClr val="bg1">
                    <a:alpha val="81505"/>
                  </a:schemeClr>
                </a:solidFill>
              </a:rPr>
              <a:t>FPO</a:t>
            </a:r>
            <a:endParaRPr lang="en-US" sz="10000" spc="0" dirty="0">
              <a:solidFill>
                <a:schemeClr val="bg1">
                  <a:alpha val="81505"/>
                </a:schemeClr>
              </a:solidFill>
              <a:latin typeface="+mj-lt"/>
            </a:endParaRPr>
          </a:p>
        </p:txBody>
      </p:sp>
      <p:pic>
        <p:nvPicPr>
          <p:cNvPr id="3" name="K4K-Video-01.mp4">
            <a:hlinkClick r:id="" action="ppaction://media"/>
            <a:extLst>
              <a:ext uri="{FF2B5EF4-FFF2-40B4-BE49-F238E27FC236}">
                <a16:creationId xmlns:a16="http://schemas.microsoft.com/office/drawing/2014/main" id="{89DD7B28-9590-F0E7-935C-6AB997F3C4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6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7BF40-FBF3-D58B-7D78-678309358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E2C6BB-2419-7759-884A-FD41CFDA2FC2}"/>
              </a:ext>
            </a:extLst>
          </p:cNvPr>
          <p:cNvSpPr/>
          <p:nvPr/>
        </p:nvSpPr>
        <p:spPr>
          <a:xfrm>
            <a:off x="6376073" y="-1"/>
            <a:ext cx="5815927" cy="3237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3CCDB2-BB2A-DF47-FB0E-1C1EB6892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536" y="2318370"/>
            <a:ext cx="3980739" cy="4402255"/>
          </a:xfrm>
          <a:prstGeom prst="rect">
            <a:avLst/>
          </a:prstGeom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69370F2D-A579-3765-B41C-552E97AAB78B}"/>
              </a:ext>
            </a:extLst>
          </p:cNvPr>
          <p:cNvSpPr/>
          <p:nvPr/>
        </p:nvSpPr>
        <p:spPr>
          <a:xfrm>
            <a:off x="8494295" y="518033"/>
            <a:ext cx="2944176" cy="1859020"/>
          </a:xfrm>
          <a:prstGeom prst="wedgeEllipseCallout">
            <a:avLst>
              <a:gd name="adj1" fmla="val -26222"/>
              <a:gd name="adj2" fmla="val 80955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dirty="0">
                <a:solidFill>
                  <a:srgbClr val="00445E"/>
                </a:solidFill>
              </a:rPr>
              <a:t>To </a:t>
            </a:r>
            <a:r>
              <a:rPr lang="en-US" b="1" dirty="0">
                <a:solidFill>
                  <a:srgbClr val="00445E"/>
                </a:solidFill>
              </a:rPr>
              <a:t>conserve</a:t>
            </a:r>
            <a:r>
              <a:rPr lang="en-US" dirty="0">
                <a:solidFill>
                  <a:srgbClr val="00445E"/>
                </a:solidFill>
              </a:rPr>
              <a:t> means to use something carefully and avoid wasting it.</a:t>
            </a: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0760EDE8-96CD-0726-A62B-66650E1B9F59}"/>
              </a:ext>
            </a:extLst>
          </p:cNvPr>
          <p:cNvSpPr txBox="1">
            <a:spLocks/>
          </p:cNvSpPr>
          <p:nvPr/>
        </p:nvSpPr>
        <p:spPr>
          <a:xfrm>
            <a:off x="1344945" y="1806832"/>
            <a:ext cx="5579758" cy="1023454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US" sz="2900" b="1" dirty="0">
                <a:solidFill>
                  <a:srgbClr val="00445E"/>
                </a:solidFill>
                <a:ea typeface="DelaGothic Bold" pitchFamily="2" charset="-128"/>
                <a:cs typeface="+mj-cs"/>
              </a:rPr>
              <a:t>What are three different ways you conserve energy at home?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54D73-6CBE-12C6-79E2-6E02175C8AD4}"/>
              </a:ext>
            </a:extLst>
          </p:cNvPr>
          <p:cNvSpPr txBox="1"/>
          <p:nvPr/>
        </p:nvSpPr>
        <p:spPr>
          <a:xfrm>
            <a:off x="1344947" y="3075379"/>
            <a:ext cx="5495109" cy="86780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400" b="0" dirty="0">
                <a:solidFill>
                  <a:srgbClr val="00445E"/>
                </a:solidFill>
              </a:rPr>
              <a:t>Example: you keep the refrigerator door closed when you’re not using it.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CB654C-C6F2-29E2-60B9-3D17D4ACB478}"/>
              </a:ext>
            </a:extLst>
          </p:cNvPr>
          <p:cNvSpPr txBox="1"/>
          <p:nvPr/>
        </p:nvSpPr>
        <p:spPr>
          <a:xfrm>
            <a:off x="1344945" y="4440108"/>
            <a:ext cx="6071855" cy="454163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009A7A"/>
                </a:solidFill>
              </a:rPr>
              <a:t>Answer question #2 on your worksheet.</a:t>
            </a:r>
          </a:p>
        </p:txBody>
      </p:sp>
    </p:spTree>
    <p:extLst>
      <p:ext uri="{BB962C8B-B14F-4D97-AF65-F5344CB8AC3E}">
        <p14:creationId xmlns:p14="http://schemas.microsoft.com/office/powerpoint/2010/main" val="1545423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ED084-1B2F-B632-C909-E99B66C53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0">
            <a:extLst>
              <a:ext uri="{FF2B5EF4-FFF2-40B4-BE49-F238E27FC236}">
                <a16:creationId xmlns:a16="http://schemas.microsoft.com/office/drawing/2014/main" id="{DCC50A7A-0928-14C7-616E-A28E8D27D408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10000" spc="0" dirty="0">
                <a:solidFill>
                  <a:schemeClr val="bg1">
                    <a:alpha val="81505"/>
                  </a:schemeClr>
                </a:solidFill>
              </a:rPr>
              <a:t>FPO</a:t>
            </a:r>
            <a:endParaRPr lang="en-US" sz="10000" spc="0" dirty="0">
              <a:solidFill>
                <a:schemeClr val="bg1">
                  <a:alpha val="81505"/>
                </a:schemeClr>
              </a:solidFill>
              <a:latin typeface="+mj-lt"/>
            </a:endParaRPr>
          </a:p>
        </p:txBody>
      </p:sp>
      <p:pic>
        <p:nvPicPr>
          <p:cNvPr id="2" name="K4K-Video-02.mp4">
            <a:hlinkClick r:id="" action="ppaction://media"/>
            <a:extLst>
              <a:ext uri="{FF2B5EF4-FFF2-40B4-BE49-F238E27FC236}">
                <a16:creationId xmlns:a16="http://schemas.microsoft.com/office/drawing/2014/main" id="{D427F362-39C4-82F4-7724-6405348A85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A6BAC-6294-AAD5-7CCD-0C4CCF621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CB16B3-AAF6-FD08-2AC6-81BD93487DAD}"/>
              </a:ext>
            </a:extLst>
          </p:cNvPr>
          <p:cNvSpPr/>
          <p:nvPr/>
        </p:nvSpPr>
        <p:spPr>
          <a:xfrm>
            <a:off x="7475838" y="5733535"/>
            <a:ext cx="4716162" cy="1124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3FFD4-E4C0-58F9-3ED3-CA8A1698F1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" name="56103_Monster_Lightbulb.mp4">
            <a:hlinkClick r:id="" action="ppaction://media"/>
            <a:extLst>
              <a:ext uri="{FF2B5EF4-FFF2-40B4-BE49-F238E27FC236}">
                <a16:creationId xmlns:a16="http://schemas.microsoft.com/office/drawing/2014/main" id="{1DA6AF27-39F6-41DB-7F21-507E32B898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15399" y="3232457"/>
            <a:ext cx="3101375" cy="3101375"/>
          </a:xfrm>
          <a:prstGeom prst="rect">
            <a:avLst/>
          </a:prstGeom>
        </p:spPr>
      </p:pic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B86FA0B4-85A0-60B9-2AF2-B739E80D3623}"/>
              </a:ext>
            </a:extLst>
          </p:cNvPr>
          <p:cNvSpPr txBox="1">
            <a:spLocks/>
          </p:cNvSpPr>
          <p:nvPr/>
        </p:nvSpPr>
        <p:spPr>
          <a:xfrm>
            <a:off x="2680569" y="6536844"/>
            <a:ext cx="9022904" cy="26540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00445E"/>
                </a:solidFill>
              </a:rPr>
              <a:t>Source: energystar.gov/sites/default/files/asset/document/Certified%20Light%20Bulbs%20at%20a%20Glance_04-17-2020.pdf</a:t>
            </a: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2233CAB-2F79-7DEB-26E5-36A10ED55F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231452">
            <a:off x="-928337" y="924857"/>
            <a:ext cx="3579381" cy="2800202"/>
          </a:xfrm>
          <a:prstGeom prst="rect">
            <a:avLst/>
          </a:prstGeom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BA3A0347-C282-FD20-FD92-7E2345CBC391}"/>
              </a:ext>
            </a:extLst>
          </p:cNvPr>
          <p:cNvSpPr/>
          <p:nvPr/>
        </p:nvSpPr>
        <p:spPr>
          <a:xfrm>
            <a:off x="9232232" y="1568934"/>
            <a:ext cx="2123872" cy="1505115"/>
          </a:xfrm>
          <a:prstGeom prst="wedgeEllipseCallout">
            <a:avLst>
              <a:gd name="adj1" fmla="val 19097"/>
              <a:gd name="adj2" fmla="val 87938"/>
            </a:avLst>
          </a:prstGeom>
          <a:ln w="34925">
            <a:solidFill>
              <a:srgbClr val="009A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dirty="0">
                <a:solidFill>
                  <a:srgbClr val="00445E"/>
                </a:solidFill>
              </a:rPr>
              <a:t>Cool! Have you heard of LED bulbs?</a:t>
            </a:r>
          </a:p>
        </p:txBody>
      </p:sp>
      <p:sp>
        <p:nvSpPr>
          <p:cNvPr id="13" name="Oval Callout 12">
            <a:extLst>
              <a:ext uri="{FF2B5EF4-FFF2-40B4-BE49-F238E27FC236}">
                <a16:creationId xmlns:a16="http://schemas.microsoft.com/office/drawing/2014/main" id="{8A121B4C-3275-C7E3-60FB-AACEE9B233B7}"/>
              </a:ext>
            </a:extLst>
          </p:cNvPr>
          <p:cNvSpPr/>
          <p:nvPr/>
        </p:nvSpPr>
        <p:spPr>
          <a:xfrm>
            <a:off x="2155371" y="398753"/>
            <a:ext cx="2897891" cy="1904871"/>
          </a:xfrm>
          <a:prstGeom prst="wedgeEllipseCallout">
            <a:avLst>
              <a:gd name="adj1" fmla="val -66903"/>
              <a:gd name="adj2" fmla="val 58048"/>
            </a:avLst>
          </a:prstGeom>
          <a:ln w="34925">
            <a:solidFill>
              <a:srgbClr val="009A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dirty="0">
                <a:solidFill>
                  <a:srgbClr val="00445E"/>
                </a:solidFill>
              </a:rPr>
              <a:t>An item that is </a:t>
            </a:r>
            <a:r>
              <a:rPr lang="en-US" b="1" dirty="0">
                <a:solidFill>
                  <a:srgbClr val="00445E"/>
                </a:solidFill>
              </a:rPr>
              <a:t>energy efficient</a:t>
            </a:r>
            <a:r>
              <a:rPr lang="en-US" dirty="0">
                <a:solidFill>
                  <a:srgbClr val="00445E"/>
                </a:solidFill>
              </a:rPr>
              <a:t> takes less energy to do the same job.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B2DEA73C-81E4-E030-160E-BB9C4D4C1C09}"/>
              </a:ext>
            </a:extLst>
          </p:cNvPr>
          <p:cNvSpPr txBox="1">
            <a:spLocks/>
          </p:cNvSpPr>
          <p:nvPr/>
        </p:nvSpPr>
        <p:spPr>
          <a:xfrm>
            <a:off x="2888043" y="3114579"/>
            <a:ext cx="5852130" cy="2327664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008D70"/>
              </a:buClr>
              <a:buFontTx/>
              <a:buNone/>
            </a:pPr>
            <a:r>
              <a:rPr lang="en-US" sz="2600" b="1" dirty="0">
                <a:solidFill>
                  <a:srgbClr val="00445E"/>
                </a:solidFill>
              </a:rPr>
              <a:t>LED bulbs </a:t>
            </a:r>
            <a:r>
              <a:rPr lang="en-US" sz="2600" b="0" dirty="0">
                <a:solidFill>
                  <a:srgbClr val="00445E"/>
                </a:solidFill>
              </a:rPr>
              <a:t>use less energy than other bulbs. Plus, they last </a:t>
            </a:r>
            <a:r>
              <a:rPr lang="en-US" sz="2600" b="1" dirty="0">
                <a:solidFill>
                  <a:srgbClr val="00445E"/>
                </a:solidFill>
              </a:rPr>
              <a:t>15 times longer </a:t>
            </a:r>
            <a:r>
              <a:rPr lang="en-US" sz="2600" b="0" dirty="0">
                <a:solidFill>
                  <a:srgbClr val="00445E"/>
                </a:solidFill>
              </a:rPr>
              <a:t>than other bulbs! </a:t>
            </a:r>
            <a:endParaRPr lang="en-US" dirty="0">
              <a:solidFill>
                <a:srgbClr val="00445E"/>
              </a:solidFill>
              <a:cs typeface="Arial" panose="020B0604020202020204"/>
            </a:endParaRPr>
          </a:p>
          <a:p>
            <a:pPr>
              <a:lnSpc>
                <a:spcPct val="112000"/>
              </a:lnSpc>
              <a:spcAft>
                <a:spcPts val="900"/>
              </a:spcAft>
              <a:buClr>
                <a:srgbClr val="008D70"/>
              </a:buClr>
              <a:buFontTx/>
              <a:buNone/>
            </a:pPr>
            <a:r>
              <a:rPr lang="en-US" sz="2600" b="0" dirty="0">
                <a:solidFill>
                  <a:srgbClr val="00445E"/>
                </a:solidFill>
              </a:rPr>
              <a:t>People who use LED bulbs </a:t>
            </a:r>
            <a:r>
              <a:rPr lang="en-US" sz="2600" dirty="0">
                <a:solidFill>
                  <a:srgbClr val="00445E"/>
                </a:solidFill>
              </a:rPr>
              <a:t>save energy</a:t>
            </a:r>
            <a:r>
              <a:rPr lang="en-US" sz="2600" b="0" dirty="0">
                <a:solidFill>
                  <a:srgbClr val="00445E"/>
                </a:solidFill>
              </a:rPr>
              <a:t> and money.</a:t>
            </a:r>
            <a:endParaRPr lang="en-US" sz="2600" b="0" dirty="0">
              <a:solidFill>
                <a:srgbClr val="00445E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715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92786-5821-B1CC-86B7-BDE49D01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0129B13-B41F-56E8-6A3A-735CEDC5D183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10000" spc="0" dirty="0">
                <a:solidFill>
                  <a:schemeClr val="bg1">
                    <a:alpha val="81505"/>
                  </a:schemeClr>
                </a:solidFill>
              </a:rPr>
              <a:t>FPO</a:t>
            </a:r>
            <a:endParaRPr lang="en-US" sz="10000" spc="0" dirty="0">
              <a:solidFill>
                <a:schemeClr val="bg1">
                  <a:alpha val="81505"/>
                </a:schemeClr>
              </a:solidFill>
              <a:latin typeface="+mj-lt"/>
            </a:endParaRPr>
          </a:p>
        </p:txBody>
      </p:sp>
      <p:pic>
        <p:nvPicPr>
          <p:cNvPr id="4" name="K4K-Video-03.mp4">
            <a:hlinkClick r:id="" action="ppaction://media"/>
            <a:extLst>
              <a:ext uri="{FF2B5EF4-FFF2-40B4-BE49-F238E27FC236}">
                <a16:creationId xmlns:a16="http://schemas.microsoft.com/office/drawing/2014/main" id="{5C821951-4564-8418-DC85-2CB0F509B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0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92786-5821-B1CC-86B7-BDE49D01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0129B13-B41F-56E8-6A3A-735CEDC5D183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10000" spc="0" dirty="0">
                <a:solidFill>
                  <a:schemeClr val="bg1">
                    <a:alpha val="81505"/>
                  </a:schemeClr>
                </a:solidFill>
              </a:rPr>
              <a:t>FPO</a:t>
            </a:r>
            <a:endParaRPr lang="en-US" sz="10000" spc="0" dirty="0">
              <a:solidFill>
                <a:schemeClr val="bg1">
                  <a:alpha val="81505"/>
                </a:schemeClr>
              </a:solidFill>
              <a:latin typeface="+mj-lt"/>
            </a:endParaRPr>
          </a:p>
        </p:txBody>
      </p:sp>
      <p:pic>
        <p:nvPicPr>
          <p:cNvPr id="4" name="K4K-Video-04.mp4">
            <a:hlinkClick r:id="" action="ppaction://media"/>
            <a:extLst>
              <a:ext uri="{FF2B5EF4-FFF2-40B4-BE49-F238E27FC236}">
                <a16:creationId xmlns:a16="http://schemas.microsoft.com/office/drawing/2014/main" id="{73278AA8-CD4D-95A5-6B89-D076EA332F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2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6615-1923-3E20-3B81-8A6A7FEC6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14A29AA-0000-F6B4-41CD-43FBFDC1B46E}"/>
              </a:ext>
            </a:extLst>
          </p:cNvPr>
          <p:cNvSpPr txBox="1">
            <a:spLocks/>
          </p:cNvSpPr>
          <p:nvPr/>
        </p:nvSpPr>
        <p:spPr>
          <a:xfrm>
            <a:off x="4737569" y="2055901"/>
            <a:ext cx="7180555" cy="118141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400" b="1" kern="1200" baseline="0">
                <a:solidFill>
                  <a:srgbClr val="8E437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600" b="0" dirty="0">
              <a:solidFill>
                <a:srgbClr val="008D7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6ECAE2-4354-DAE8-0A0A-2E581C685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458" y="2646609"/>
            <a:ext cx="4225734" cy="4451803"/>
          </a:xfrm>
          <a:prstGeom prst="rect">
            <a:avLst/>
          </a:prstGeom>
        </p:spPr>
      </p:pic>
      <p:sp>
        <p:nvSpPr>
          <p:cNvPr id="2" name="Title 20">
            <a:extLst>
              <a:ext uri="{FF2B5EF4-FFF2-40B4-BE49-F238E27FC236}">
                <a16:creationId xmlns:a16="http://schemas.microsoft.com/office/drawing/2014/main" id="{C25C9E3B-ECD0-C13F-6EE3-E926A4AC1C9E}"/>
              </a:ext>
            </a:extLst>
          </p:cNvPr>
          <p:cNvSpPr txBox="1">
            <a:spLocks/>
          </p:cNvSpPr>
          <p:nvPr/>
        </p:nvSpPr>
        <p:spPr>
          <a:xfrm>
            <a:off x="5065949" y="2005297"/>
            <a:ext cx="6480592" cy="1615388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900" b="1" spc="0" dirty="0">
                <a:solidFill>
                  <a:srgbClr val="00445E"/>
                </a:solidFill>
                <a:latin typeface="+mn-lt"/>
              </a:rPr>
              <a:t>In the story, what did Fuzzy and Specter do to be </a:t>
            </a:r>
            <a:r>
              <a:rPr lang="en-US" sz="2900" b="1" spc="0" dirty="0">
                <a:solidFill>
                  <a:srgbClr val="993D73"/>
                </a:solidFill>
                <a:latin typeface="+mn-lt"/>
              </a:rPr>
              <a:t>resilient</a:t>
            </a:r>
            <a:r>
              <a:rPr lang="en-US" sz="2900" b="1" spc="0" dirty="0">
                <a:solidFill>
                  <a:srgbClr val="00445E"/>
                </a:solidFill>
                <a:latin typeface="+mn-lt"/>
              </a:rPr>
              <a:t> before and during the power outage?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74E3F4-D736-F399-3B43-F4CAEEAC0E70}"/>
              </a:ext>
            </a:extLst>
          </p:cNvPr>
          <p:cNvSpPr txBox="1"/>
          <p:nvPr/>
        </p:nvSpPr>
        <p:spPr>
          <a:xfrm>
            <a:off x="5065949" y="4030126"/>
            <a:ext cx="7180555" cy="83465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300" b="1" dirty="0">
                <a:solidFill>
                  <a:srgbClr val="009A7A"/>
                </a:solidFill>
              </a:rPr>
              <a:t>Answer questions #3 and #4 </a:t>
            </a:r>
            <a:br>
              <a:rPr lang="en-US" sz="2300" b="1" dirty="0">
                <a:solidFill>
                  <a:srgbClr val="009A7A"/>
                </a:solidFill>
              </a:rPr>
            </a:br>
            <a:r>
              <a:rPr lang="en-US" sz="2300" b="1" dirty="0">
                <a:solidFill>
                  <a:srgbClr val="009A7A"/>
                </a:solidFill>
              </a:rPr>
              <a:t>on your worksheet.</a:t>
            </a:r>
          </a:p>
        </p:txBody>
      </p:sp>
      <p:sp>
        <p:nvSpPr>
          <p:cNvPr id="4" name="Oval Callout 3">
            <a:extLst>
              <a:ext uri="{FF2B5EF4-FFF2-40B4-BE49-F238E27FC236}">
                <a16:creationId xmlns:a16="http://schemas.microsoft.com/office/drawing/2014/main" id="{172967D2-96FF-B163-8EBA-80DF41B5ED53}"/>
              </a:ext>
            </a:extLst>
          </p:cNvPr>
          <p:cNvSpPr/>
          <p:nvPr/>
        </p:nvSpPr>
        <p:spPr>
          <a:xfrm>
            <a:off x="354997" y="741738"/>
            <a:ext cx="2812255" cy="1904871"/>
          </a:xfrm>
          <a:prstGeom prst="wedgeEllipseCallout">
            <a:avLst>
              <a:gd name="adj1" fmla="val 31193"/>
              <a:gd name="adj2" fmla="val 64557"/>
            </a:avLst>
          </a:prstGeom>
          <a:ln w="34925">
            <a:solidFill>
              <a:srgbClr val="009A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dirty="0">
                <a:solidFill>
                  <a:srgbClr val="00445E"/>
                </a:solidFill>
              </a:rPr>
              <a:t>Being </a:t>
            </a:r>
            <a:r>
              <a:rPr lang="en-US" b="1" dirty="0">
                <a:solidFill>
                  <a:srgbClr val="00445E"/>
                </a:solidFill>
              </a:rPr>
              <a:t>resilient</a:t>
            </a:r>
            <a:r>
              <a:rPr lang="en-US" dirty="0">
                <a:solidFill>
                  <a:srgbClr val="00445E"/>
                </a:solidFill>
              </a:rPr>
              <a:t> means being prepared to handle a difficult change.</a:t>
            </a:r>
          </a:p>
        </p:txBody>
      </p:sp>
    </p:spTree>
    <p:extLst>
      <p:ext uri="{BB962C8B-B14F-4D97-AF65-F5344CB8AC3E}">
        <p14:creationId xmlns:p14="http://schemas.microsoft.com/office/powerpoint/2010/main" val="4061187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1FFAB-D6AA-B9B0-DBC8-25A87DCBA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54E37B9-46E0-0E74-93B7-B31A04E50E07}"/>
              </a:ext>
            </a:extLst>
          </p:cNvPr>
          <p:cNvSpPr txBox="1">
            <a:spLocks/>
          </p:cNvSpPr>
          <p:nvPr/>
        </p:nvSpPr>
        <p:spPr>
          <a:xfrm>
            <a:off x="5065949" y="1453737"/>
            <a:ext cx="6480592" cy="1558359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900" b="1" spc="0" dirty="0">
                <a:solidFill>
                  <a:srgbClr val="00445E"/>
                </a:solidFill>
                <a:latin typeface="+mn-lt"/>
              </a:rPr>
              <a:t>In the story, what did Fuzzy and Specter do to be </a:t>
            </a:r>
            <a:r>
              <a:rPr lang="en-US" sz="2900" b="1" spc="0" dirty="0">
                <a:solidFill>
                  <a:srgbClr val="993D73"/>
                </a:solidFill>
                <a:latin typeface="+mn-lt"/>
              </a:rPr>
              <a:t>resilient</a:t>
            </a:r>
            <a:r>
              <a:rPr lang="en-US" sz="2900" b="1" spc="0" dirty="0">
                <a:solidFill>
                  <a:srgbClr val="00445E"/>
                </a:solidFill>
                <a:latin typeface="+mn-lt"/>
              </a:rPr>
              <a:t> before and during the power outage?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97E11396-6455-0E97-56C9-9A5AB5A4654E}"/>
              </a:ext>
            </a:extLst>
          </p:cNvPr>
          <p:cNvSpPr txBox="1">
            <a:spLocks/>
          </p:cNvSpPr>
          <p:nvPr/>
        </p:nvSpPr>
        <p:spPr>
          <a:xfrm>
            <a:off x="5065949" y="3429000"/>
            <a:ext cx="6480592" cy="2646336"/>
          </a:xfrm>
          <a:prstGeom prst="rect">
            <a:avLst/>
          </a:prstGeom>
        </p:spPr>
        <p:txBody>
          <a:bodyPr wrap="square" lIns="73152" tIns="36576" rIns="73152" bIns="36576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dirty="0">
                <a:solidFill>
                  <a:srgbClr val="00445E"/>
                </a:solidFill>
              </a:rPr>
              <a:t>Learned how to make smart energy choices. 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dirty="0">
                <a:solidFill>
                  <a:srgbClr val="00445E"/>
                </a:solidFill>
              </a:rPr>
              <a:t>Charged their technology </a:t>
            </a:r>
            <a:br>
              <a:rPr lang="en-US" sz="2400" dirty="0">
                <a:solidFill>
                  <a:srgbClr val="00445E"/>
                </a:solidFill>
              </a:rPr>
            </a:br>
            <a:r>
              <a:rPr lang="en-US" sz="2400" dirty="0">
                <a:solidFill>
                  <a:srgbClr val="00445E"/>
                </a:solidFill>
              </a:rPr>
              <a:t>when they received phone alert.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dirty="0">
                <a:solidFill>
                  <a:srgbClr val="00445E"/>
                </a:solidFill>
              </a:rPr>
              <a:t>Gathered a flashlight.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dirty="0">
                <a:solidFill>
                  <a:srgbClr val="00445E"/>
                </a:solidFill>
              </a:rPr>
              <a:t>Stayed calm and followed their plan.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A8DD51-A9F8-8AA1-7A27-66DEF34B9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458" y="2646609"/>
            <a:ext cx="4225734" cy="4451803"/>
          </a:xfrm>
          <a:prstGeom prst="rect">
            <a:avLst/>
          </a:prstGeom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0633EC77-37D9-B997-30F5-9CA920201767}"/>
              </a:ext>
            </a:extLst>
          </p:cNvPr>
          <p:cNvSpPr/>
          <p:nvPr/>
        </p:nvSpPr>
        <p:spPr>
          <a:xfrm>
            <a:off x="354997" y="741738"/>
            <a:ext cx="2812255" cy="1904871"/>
          </a:xfrm>
          <a:prstGeom prst="wedgeEllipseCallout">
            <a:avLst>
              <a:gd name="adj1" fmla="val 31193"/>
              <a:gd name="adj2" fmla="val 64557"/>
            </a:avLst>
          </a:prstGeom>
          <a:ln w="34925">
            <a:solidFill>
              <a:srgbClr val="009A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dirty="0">
                <a:solidFill>
                  <a:srgbClr val="00445E"/>
                </a:solidFill>
              </a:rPr>
              <a:t>Being </a:t>
            </a:r>
            <a:r>
              <a:rPr lang="en-US" b="1" dirty="0">
                <a:solidFill>
                  <a:srgbClr val="00445E"/>
                </a:solidFill>
              </a:rPr>
              <a:t>resilient</a:t>
            </a:r>
            <a:r>
              <a:rPr lang="en-US" dirty="0">
                <a:solidFill>
                  <a:srgbClr val="00445E"/>
                </a:solidFill>
              </a:rPr>
              <a:t> means being prepared to handle a difficult change.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CC1A06-4F08-AD19-3C6F-1913F142EAED}"/>
              </a:ext>
            </a:extLst>
          </p:cNvPr>
          <p:cNvSpPr txBox="1"/>
          <p:nvPr/>
        </p:nvSpPr>
        <p:spPr>
          <a:xfrm>
            <a:off x="5991367" y="7233313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6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6AECE-CAD1-63EE-B4D9-75C72519C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A5F8C-F35F-1149-EE3C-8607920A3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6460B2-DE52-1623-8DD9-DA3E10DBC94B}"/>
              </a:ext>
            </a:extLst>
          </p:cNvPr>
          <p:cNvSpPr txBox="1"/>
          <p:nvPr/>
        </p:nvSpPr>
        <p:spPr>
          <a:xfrm>
            <a:off x="3048000" y="3566792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005D99-6D49-65F9-0853-B4551FBDE4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7595" y="2451228"/>
            <a:ext cx="5709382" cy="3141161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35BE74A6-2014-66C5-D849-5F29B44E3805}"/>
              </a:ext>
            </a:extLst>
          </p:cNvPr>
          <p:cNvSpPr txBox="1">
            <a:spLocks/>
          </p:cNvSpPr>
          <p:nvPr/>
        </p:nvSpPr>
        <p:spPr>
          <a:xfrm>
            <a:off x="838200" y="51981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z="4000" spc="0" dirty="0"/>
              <a:t>Fuzzy’s Resilient Energy Adventure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82A45E-33AF-2CAB-9579-1E196CB0716C}"/>
              </a:ext>
            </a:extLst>
          </p:cNvPr>
          <p:cNvSpPr txBox="1"/>
          <p:nvPr/>
        </p:nvSpPr>
        <p:spPr>
          <a:xfrm>
            <a:off x="664780" y="2867647"/>
            <a:ext cx="42779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445E"/>
                </a:solidFill>
              </a:rPr>
              <a:t>A new game is coming soon </a:t>
            </a:r>
            <a:br>
              <a:rPr lang="en-US" sz="2400" dirty="0">
                <a:solidFill>
                  <a:srgbClr val="00445E"/>
                </a:solidFill>
              </a:rPr>
            </a:br>
            <a:r>
              <a:rPr lang="en-US" sz="2400" dirty="0">
                <a:solidFill>
                  <a:srgbClr val="00445E"/>
                </a:solidFill>
              </a:rPr>
              <a:t>to accompany the new kit! </a:t>
            </a:r>
          </a:p>
          <a:p>
            <a:endParaRPr lang="en-US" sz="2400" dirty="0">
              <a:solidFill>
                <a:srgbClr val="00445E"/>
              </a:solidFill>
            </a:endParaRPr>
          </a:p>
          <a:p>
            <a:r>
              <a:rPr lang="en-US" sz="2400" dirty="0">
                <a:solidFill>
                  <a:srgbClr val="00445E"/>
                </a:solidFill>
              </a:rPr>
              <a:t>In the meantime, check out these games to learn more about energy efficiency </a:t>
            </a:r>
            <a:r>
              <a:rPr lang="en-US" sz="2400" b="1" dirty="0">
                <a:solidFill>
                  <a:srgbClr val="00445E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2400" b="1" u="sng" dirty="0">
                <a:solidFill>
                  <a:srgbClr val="00445E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US" sz="2400" b="1" u="sng" dirty="0">
              <a:solidFill>
                <a:srgbClr val="00445E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5200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4221755-BFEE-C9AB-DB47-719E0019EA3F}"/>
              </a:ext>
            </a:extLst>
          </p:cNvPr>
          <p:cNvSpPr txBox="1">
            <a:spLocks/>
          </p:cNvSpPr>
          <p:nvPr/>
        </p:nvSpPr>
        <p:spPr>
          <a:xfrm>
            <a:off x="1005840" y="3178044"/>
            <a:ext cx="5090159" cy="2395441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400"/>
              </a:spcAft>
            </a:pPr>
            <a:r>
              <a:rPr lang="en-US" sz="2400" dirty="0">
                <a:solidFill>
                  <a:srgbClr val="00445E"/>
                </a:solidFill>
              </a:rPr>
              <a:t>You did a great job working </a:t>
            </a:r>
            <a:br>
              <a:rPr lang="en-US" sz="2400" dirty="0">
                <a:solidFill>
                  <a:srgbClr val="00445E"/>
                </a:solidFill>
              </a:rPr>
            </a:br>
            <a:r>
              <a:rPr lang="en-US" sz="2400" dirty="0">
                <a:solidFill>
                  <a:srgbClr val="00445E"/>
                </a:solidFill>
              </a:rPr>
              <a:t>together to help Fuzzy make </a:t>
            </a:r>
            <a:br>
              <a:rPr lang="en-US" sz="2400" dirty="0">
                <a:solidFill>
                  <a:srgbClr val="00445E"/>
                </a:solidFill>
              </a:rPr>
            </a:br>
            <a:r>
              <a:rPr lang="en-US" sz="2400" dirty="0">
                <a:solidFill>
                  <a:srgbClr val="00445E"/>
                </a:solidFill>
              </a:rPr>
              <a:t>smart energy choices!</a:t>
            </a:r>
          </a:p>
          <a:p>
            <a:pPr lvl="0">
              <a:spcAft>
                <a:spcPts val="2400"/>
              </a:spcAft>
            </a:pPr>
            <a:r>
              <a:rPr lang="en-US" sz="2400" dirty="0">
                <a:solidFill>
                  <a:srgbClr val="00445E"/>
                </a:solidFill>
              </a:rPr>
              <a:t>Let’s review what we learned today.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C0C0E7-AA7D-1321-43E9-659379438D80}"/>
              </a:ext>
            </a:extLst>
          </p:cNvPr>
          <p:cNvGrpSpPr/>
          <p:nvPr/>
        </p:nvGrpSpPr>
        <p:grpSpPr>
          <a:xfrm>
            <a:off x="6096000" y="1971631"/>
            <a:ext cx="4904310" cy="4429169"/>
            <a:chOff x="7000830" y="1409934"/>
            <a:chExt cx="5400961" cy="4877703"/>
          </a:xfrm>
        </p:grpSpPr>
        <p:pic>
          <p:nvPicPr>
            <p:cNvPr id="11" name="Picture 10" descr="A cartoon of a green furry monster&#10;&#10;AI-generated content may be incorrect.">
              <a:extLst>
                <a:ext uri="{FF2B5EF4-FFF2-40B4-BE49-F238E27FC236}">
                  <a16:creationId xmlns:a16="http://schemas.microsoft.com/office/drawing/2014/main" id="{96294E16-FECA-5CAF-225A-DFDF225E4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82065" y="2345125"/>
              <a:ext cx="3119726" cy="3942512"/>
            </a:xfrm>
            <a:prstGeom prst="rect">
              <a:avLst/>
            </a:prstGeom>
          </p:spPr>
        </p:pic>
        <p:pic>
          <p:nvPicPr>
            <p:cNvPr id="13" name="Picture 12" descr="A cartoon of a purple monster&#10;&#10;AI-generated content may be incorrect.">
              <a:extLst>
                <a:ext uri="{FF2B5EF4-FFF2-40B4-BE49-F238E27FC236}">
                  <a16:creationId xmlns:a16="http://schemas.microsoft.com/office/drawing/2014/main" id="{142DE131-A764-3D71-F19B-6C1DD2345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0830" y="1409934"/>
              <a:ext cx="3232420" cy="4848631"/>
            </a:xfrm>
            <a:prstGeom prst="rect">
              <a:avLst/>
            </a:prstGeom>
          </p:spPr>
        </p:pic>
      </p:grpSp>
      <p:sp>
        <p:nvSpPr>
          <p:cNvPr id="3" name="Title 20">
            <a:extLst>
              <a:ext uri="{FF2B5EF4-FFF2-40B4-BE49-F238E27FC236}">
                <a16:creationId xmlns:a16="http://schemas.microsoft.com/office/drawing/2014/main" id="{0DDFFEE6-511C-961A-011A-BAB3EE14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7200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Mission Accomplished!</a:t>
            </a:r>
          </a:p>
        </p:txBody>
      </p:sp>
    </p:spTree>
    <p:extLst>
      <p:ext uri="{BB962C8B-B14F-4D97-AF65-F5344CB8AC3E}">
        <p14:creationId xmlns:p14="http://schemas.microsoft.com/office/powerpoint/2010/main" val="3278776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5EA1-3E84-1FCC-C1E9-F6DDBC94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DEC0F-4A76-D9E8-3753-D75F7987F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9EA8290-1E19-D609-5867-2D1B56866E5E}"/>
              </a:ext>
            </a:extLst>
          </p:cNvPr>
          <p:cNvSpPr txBox="1">
            <a:spLocks/>
          </p:cNvSpPr>
          <p:nvPr/>
        </p:nvSpPr>
        <p:spPr>
          <a:xfrm>
            <a:off x="4027091" y="2783836"/>
            <a:ext cx="6982779" cy="317856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400"/>
              </a:spcAft>
            </a:pPr>
            <a:r>
              <a:rPr lang="en-US" sz="2400" dirty="0">
                <a:solidFill>
                  <a:srgbClr val="00445E"/>
                </a:solidFill>
              </a:rPr>
              <a:t>Energy </a:t>
            </a:r>
            <a:r>
              <a:rPr lang="en-US" sz="2400" b="1" dirty="0">
                <a:solidFill>
                  <a:srgbClr val="00445E"/>
                </a:solidFill>
              </a:rPr>
              <a:t>________</a:t>
            </a:r>
            <a:r>
              <a:rPr lang="en-US" sz="2400" dirty="0">
                <a:solidFill>
                  <a:srgbClr val="00445E"/>
                </a:solidFill>
              </a:rPr>
              <a:t> is the ability to be prepared when energy is unavailable, such as during </a:t>
            </a:r>
            <a:br>
              <a:rPr lang="en-US" sz="2400" dirty="0">
                <a:solidFill>
                  <a:srgbClr val="00445E"/>
                </a:solidFill>
              </a:rPr>
            </a:br>
            <a:r>
              <a:rPr lang="en-US" sz="2400" dirty="0">
                <a:solidFill>
                  <a:srgbClr val="00445E"/>
                </a:solidFill>
              </a:rPr>
              <a:t>a power outage.</a:t>
            </a:r>
          </a:p>
          <a:p>
            <a:pPr lvl="0">
              <a:spcAft>
                <a:spcPts val="2400"/>
              </a:spcAft>
            </a:pPr>
            <a:r>
              <a:rPr lang="en-US" sz="2400" dirty="0">
                <a:solidFill>
                  <a:srgbClr val="00445E"/>
                </a:solidFill>
              </a:rPr>
              <a:t>Energy </a:t>
            </a:r>
            <a:r>
              <a:rPr lang="en-US" sz="2400" b="1" dirty="0">
                <a:solidFill>
                  <a:srgbClr val="00445E"/>
                </a:solidFill>
              </a:rPr>
              <a:t>________</a:t>
            </a:r>
            <a:r>
              <a:rPr lang="en-US" sz="2400" dirty="0">
                <a:solidFill>
                  <a:srgbClr val="00445E"/>
                </a:solidFill>
              </a:rPr>
              <a:t> is the use of habits </a:t>
            </a:r>
            <a:br>
              <a:rPr lang="en-US" sz="2400" dirty="0">
                <a:solidFill>
                  <a:srgbClr val="00445E"/>
                </a:solidFill>
              </a:rPr>
            </a:br>
            <a:r>
              <a:rPr lang="en-US" sz="2400" dirty="0">
                <a:solidFill>
                  <a:srgbClr val="00445E"/>
                </a:solidFill>
              </a:rPr>
              <a:t>and choices that reduce energy waste.</a:t>
            </a:r>
          </a:p>
          <a:p>
            <a:pPr lvl="0">
              <a:spcAft>
                <a:spcPts val="2400"/>
              </a:spcAft>
            </a:pPr>
            <a:r>
              <a:rPr lang="en-US" sz="2400" dirty="0">
                <a:solidFill>
                  <a:srgbClr val="00445E"/>
                </a:solidFill>
              </a:rPr>
              <a:t>Energy </a:t>
            </a:r>
            <a:r>
              <a:rPr lang="en-US" sz="2400" b="1" dirty="0">
                <a:solidFill>
                  <a:srgbClr val="00445E"/>
                </a:solidFill>
              </a:rPr>
              <a:t>___________</a:t>
            </a:r>
            <a:r>
              <a:rPr lang="en-US" sz="2400" dirty="0">
                <a:solidFill>
                  <a:srgbClr val="00445E"/>
                </a:solidFill>
              </a:rPr>
              <a:t> is the choice to use devices that need less energy to do the same job.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E60FAECA-F3EA-E57C-FD79-2F7949B30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7200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Energy Review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1F6C4DCD-844B-11E3-0B73-7ED4BEAA7F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406746" y="0"/>
            <a:ext cx="3296726" cy="257907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F4A487B-BF1A-2FB4-8506-5837FF5B2EC8}"/>
              </a:ext>
            </a:extLst>
          </p:cNvPr>
          <p:cNvGrpSpPr/>
          <p:nvPr/>
        </p:nvGrpSpPr>
        <p:grpSpPr>
          <a:xfrm>
            <a:off x="1002192" y="3302619"/>
            <a:ext cx="2058165" cy="2141000"/>
            <a:chOff x="1002192" y="3467319"/>
            <a:chExt cx="2058165" cy="2141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97FA5A5-6AF4-BF79-76E1-6E1E48ED47DE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00445E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00445E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dirty="0">
                  <a:solidFill>
                    <a:srgbClr val="00445E"/>
                  </a:solidFill>
                </a:rPr>
                <a:t>Resilience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AC12FD5-EE72-4324-4757-F106C20576C2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347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A5728-875C-AB6B-6113-C78C13280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8865913-7790-1787-4D67-18A985D0F508}"/>
              </a:ext>
            </a:extLst>
          </p:cNvPr>
          <p:cNvSpPr txBox="1">
            <a:spLocks/>
          </p:cNvSpPr>
          <p:nvPr/>
        </p:nvSpPr>
        <p:spPr>
          <a:xfrm>
            <a:off x="4027092" y="2783836"/>
            <a:ext cx="7159068" cy="317856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resilience</a:t>
            </a:r>
            <a:r>
              <a:rPr lang="en-US" sz="2400" dirty="0"/>
              <a:t> is the ability to be prepared when energy is unavailable, such as during </a:t>
            </a:r>
            <a:br>
              <a:rPr lang="en-US" sz="2400" dirty="0"/>
            </a:br>
            <a:r>
              <a:rPr lang="en-US" sz="2400" dirty="0"/>
              <a:t>a power outage.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dirty="0"/>
              <a:t>________</a:t>
            </a:r>
            <a:r>
              <a:rPr lang="en-US" sz="2400" dirty="0"/>
              <a:t> is the use of habits </a:t>
            </a:r>
            <a:br>
              <a:rPr lang="en-US" sz="2400" dirty="0"/>
            </a:br>
            <a:r>
              <a:rPr lang="en-US" sz="2400" dirty="0"/>
              <a:t>and choices that reduce energy waste.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dirty="0"/>
              <a:t>___________</a:t>
            </a:r>
            <a:r>
              <a:rPr lang="en-US" sz="2400" dirty="0"/>
              <a:t> is the choice to use devices that need less energy to do the same job.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23F26A11-877B-6FA6-D015-21D4F4BF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7200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Energy Review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7700F6B5-C6B3-7C52-8D88-3FF3D1DDC3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406746" y="0"/>
            <a:ext cx="3296726" cy="257907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A0B7643-E4B8-A62B-7462-419C3A8CE8AF}"/>
              </a:ext>
            </a:extLst>
          </p:cNvPr>
          <p:cNvGrpSpPr/>
          <p:nvPr/>
        </p:nvGrpSpPr>
        <p:grpSpPr>
          <a:xfrm>
            <a:off x="1002192" y="3302619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2C96FC2-7AAC-1F03-DF6F-AD2D2266FF4D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4E1FDB-4C13-2816-BD56-66A49EDFB6D2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08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79C17-60DF-F71D-E71F-AB76E99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C9D83E-9CB8-693C-47AD-D08878F2B79D}"/>
              </a:ext>
            </a:extLst>
          </p:cNvPr>
          <p:cNvSpPr txBox="1">
            <a:spLocks/>
          </p:cNvSpPr>
          <p:nvPr/>
        </p:nvSpPr>
        <p:spPr>
          <a:xfrm>
            <a:off x="4027091" y="2783836"/>
            <a:ext cx="7159069" cy="317856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resilience</a:t>
            </a:r>
            <a:r>
              <a:rPr lang="en-US" sz="2400" dirty="0"/>
              <a:t> is the ability to be prepared when energy is unavailable, such as during </a:t>
            </a:r>
            <a:br>
              <a:rPr lang="en-US" sz="2400" dirty="0"/>
            </a:br>
            <a:r>
              <a:rPr lang="en-US" sz="2400" dirty="0"/>
              <a:t>a power outage.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efficiency</a:t>
            </a:r>
            <a:r>
              <a:rPr lang="en-US" sz="2400" dirty="0"/>
              <a:t> is the use of habits </a:t>
            </a:r>
            <a:br>
              <a:rPr lang="en-US" sz="2400" dirty="0"/>
            </a:br>
            <a:r>
              <a:rPr lang="en-US" sz="2400" dirty="0"/>
              <a:t>and choices that reduce energy waste.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dirty="0"/>
              <a:t>___________</a:t>
            </a:r>
            <a:r>
              <a:rPr lang="en-US" sz="2400" dirty="0"/>
              <a:t> is the choice to use devices that need less energy to do the same job.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68559C5B-DB02-C60B-41E9-13BE5CCA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7200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Energy Review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1EF0D7CD-F54D-0009-7AC0-09896B7BFF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406746" y="0"/>
            <a:ext cx="3296726" cy="257907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B97D35C-CC47-B405-183F-AF78FDE429DD}"/>
              </a:ext>
            </a:extLst>
          </p:cNvPr>
          <p:cNvGrpSpPr/>
          <p:nvPr/>
        </p:nvGrpSpPr>
        <p:grpSpPr>
          <a:xfrm>
            <a:off x="1002192" y="3302619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CCFF4EE-0BC1-77C7-CCA3-F85B5A8EBD5A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2BEF582-08E4-3072-3EF6-CD2A739640EE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234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69B12-FAD4-F6D7-ECE7-B89BA47CC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0477C-AB65-C5F6-EF2D-0D68D3396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E767015-F057-0B9D-3D9E-2B0337EFBD03}"/>
              </a:ext>
            </a:extLst>
          </p:cNvPr>
          <p:cNvSpPr txBox="1">
            <a:spLocks/>
          </p:cNvSpPr>
          <p:nvPr/>
        </p:nvSpPr>
        <p:spPr>
          <a:xfrm>
            <a:off x="4027092" y="2783836"/>
            <a:ext cx="7159068" cy="317856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resilience</a:t>
            </a:r>
            <a:r>
              <a:rPr lang="en-US" sz="2400" dirty="0"/>
              <a:t> is the ability to be prepared when energy is unavailable, such as during </a:t>
            </a:r>
            <a:br>
              <a:rPr lang="en-US" sz="2400" dirty="0"/>
            </a:br>
            <a:r>
              <a:rPr lang="en-US" sz="2400" dirty="0"/>
              <a:t>a power outage.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efficiency</a:t>
            </a:r>
            <a:r>
              <a:rPr lang="en-US" sz="2400" dirty="0"/>
              <a:t> is the use of habits </a:t>
            </a:r>
            <a:br>
              <a:rPr lang="en-US" sz="2400" dirty="0"/>
            </a:br>
            <a:r>
              <a:rPr lang="en-US" sz="2400" dirty="0"/>
              <a:t>and choices that reduce energy waste.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conservation</a:t>
            </a:r>
            <a:r>
              <a:rPr lang="en-US" sz="2400" dirty="0"/>
              <a:t> is the choice to use devices that need less energy to do the same job.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DE1F28F3-4FDA-F12F-57BB-C2B5FDA7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7200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Energy Review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763DB04B-4FCE-2556-A8F6-48394A4506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406746" y="0"/>
            <a:ext cx="3296726" cy="257907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E1E0A44-0B52-68C2-4E3A-5734618BBDCC}"/>
              </a:ext>
            </a:extLst>
          </p:cNvPr>
          <p:cNvGrpSpPr/>
          <p:nvPr/>
        </p:nvGrpSpPr>
        <p:grpSpPr>
          <a:xfrm>
            <a:off x="1002192" y="3302619"/>
            <a:ext cx="2058165" cy="2141000"/>
            <a:chOff x="1002192" y="3467319"/>
            <a:chExt cx="2058165" cy="2141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61650B-C370-06CF-16E1-473423340903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6EBFC4-7C14-AFDF-EA48-7DB9B86F843D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4524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3721-557C-1E33-9EBE-8FE67B014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F591F2-C403-1812-A180-67B877702DF0}"/>
              </a:ext>
            </a:extLst>
          </p:cNvPr>
          <p:cNvSpPr txBox="1"/>
          <p:nvPr/>
        </p:nvSpPr>
        <p:spPr>
          <a:xfrm>
            <a:off x="10368643" y="3788229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7937FB-6439-8856-28A6-3753FCA9702B}"/>
              </a:ext>
            </a:extLst>
          </p:cNvPr>
          <p:cNvGrpSpPr/>
          <p:nvPr/>
        </p:nvGrpSpPr>
        <p:grpSpPr>
          <a:xfrm>
            <a:off x="4808782" y="1446259"/>
            <a:ext cx="7321226" cy="4659715"/>
            <a:chOff x="4371934" y="1546661"/>
            <a:chExt cx="8048234" cy="51224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CAC25B-8963-684C-45E3-5240A5BF0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21084" y="1546661"/>
              <a:ext cx="4299084" cy="488358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A70FF8-B5C2-D9B2-6A2E-81C2A7B5C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71934" y="2416055"/>
              <a:ext cx="4037063" cy="4253037"/>
            </a:xfrm>
            <a:prstGeom prst="rect">
              <a:avLst/>
            </a:prstGeom>
          </p:spPr>
        </p:pic>
      </p:grpSp>
      <p:sp>
        <p:nvSpPr>
          <p:cNvPr id="15" name="Title 20">
            <a:extLst>
              <a:ext uri="{FF2B5EF4-FFF2-40B4-BE49-F238E27FC236}">
                <a16:creationId xmlns:a16="http://schemas.microsoft.com/office/drawing/2014/main" id="{1EF7D1D6-F5B6-727B-744A-7B148E4172D6}"/>
              </a:ext>
            </a:extLst>
          </p:cNvPr>
          <p:cNvSpPr txBox="1">
            <a:spLocks/>
          </p:cNvSpPr>
          <p:nvPr/>
        </p:nvSpPr>
        <p:spPr>
          <a:xfrm>
            <a:off x="1092072" y="2372230"/>
            <a:ext cx="3146398" cy="619057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r>
              <a:rPr lang="en-US" sz="2900" b="1" spc="0" dirty="0">
                <a:solidFill>
                  <a:srgbClr val="00445E"/>
                </a:solidFill>
                <a:latin typeface="+mj-lt"/>
              </a:rPr>
              <a:t>Great job!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41E77A-23BA-A3E2-2C2B-C758FDC3B9EC}"/>
              </a:ext>
            </a:extLst>
          </p:cNvPr>
          <p:cNvSpPr txBox="1"/>
          <p:nvPr/>
        </p:nvSpPr>
        <p:spPr>
          <a:xfrm>
            <a:off x="1092072" y="2991287"/>
            <a:ext cx="37891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400" dirty="0">
                <a:solidFill>
                  <a:srgbClr val="00445E"/>
                </a:solidFill>
              </a:rPr>
              <a:t>Remember, today’s </a:t>
            </a:r>
            <a:br>
              <a:rPr lang="en-US" sz="2400" dirty="0">
                <a:solidFill>
                  <a:srgbClr val="00445E"/>
                </a:solidFill>
              </a:rPr>
            </a:br>
            <a:r>
              <a:rPr lang="en-US" sz="2400" dirty="0">
                <a:solidFill>
                  <a:srgbClr val="00445E"/>
                </a:solidFill>
              </a:rPr>
              <a:t>smart energy choices build a strong and resilient community for tomorrow.</a:t>
            </a:r>
          </a:p>
        </p:txBody>
      </p:sp>
    </p:spTree>
    <p:extLst>
      <p:ext uri="{BB962C8B-B14F-4D97-AF65-F5344CB8AC3E}">
        <p14:creationId xmlns:p14="http://schemas.microsoft.com/office/powerpoint/2010/main" val="1756315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76B4A-9B7E-C6DC-10D7-603FF3C90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C0999-147A-8530-8F4E-3360A21F9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433" y="2117707"/>
            <a:ext cx="5039567" cy="3571616"/>
          </a:xfrm>
        </p:spPr>
        <p:txBody>
          <a:bodyPr/>
          <a:lstStyle/>
          <a:p>
            <a:r>
              <a:rPr lang="en-US" sz="2400" dirty="0">
                <a:solidFill>
                  <a:srgbClr val="00445E"/>
                </a:solidFill>
              </a:rPr>
              <a:t>You get to take home</a:t>
            </a:r>
            <a:br>
              <a:rPr lang="en-US" sz="2400" dirty="0">
                <a:solidFill>
                  <a:srgbClr val="00445E"/>
                </a:solidFill>
              </a:rPr>
            </a:br>
            <a:r>
              <a:rPr lang="en-US" sz="2400" b="1" dirty="0">
                <a:solidFill>
                  <a:srgbClr val="00445E"/>
                </a:solidFill>
              </a:rPr>
              <a:t>Fuzzy’s Energy Kit</a:t>
            </a:r>
            <a:r>
              <a:rPr lang="en-US" sz="2400" dirty="0">
                <a:solidFill>
                  <a:srgbClr val="00445E"/>
                </a:solidFill>
              </a:rPr>
              <a:t> today!</a:t>
            </a:r>
          </a:p>
          <a:p>
            <a:endParaRPr lang="en-US" sz="2400" dirty="0">
              <a:solidFill>
                <a:srgbClr val="00445E"/>
              </a:solidFill>
            </a:endParaRPr>
          </a:p>
          <a:p>
            <a:r>
              <a:rPr lang="en-US" sz="2400" dirty="0">
                <a:solidFill>
                  <a:srgbClr val="00445E"/>
                </a:solidFill>
              </a:rPr>
              <a:t>Your kit has each of the resilient and energy-efficient items you helped Fuzzy use to defeat the Energy Eaters, so you can help your family save energy and be energy resilient at home!</a:t>
            </a:r>
            <a:endParaRPr lang="en-US" sz="2400" b="1" dirty="0">
              <a:solidFill>
                <a:srgbClr val="00445E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94B855-BB16-60BD-A49F-D6FFEC8638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80160" y="546245"/>
            <a:ext cx="6349537" cy="3571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4D3C0E-3EB4-A34B-6EB3-3A5248483F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00" y="4216336"/>
            <a:ext cx="1001486" cy="2133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6402C9-9E68-6220-A7B8-E1CBDB735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969" y="4608261"/>
            <a:ext cx="2137218" cy="18700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313EA2-4578-1629-80C8-99CB7EE2AD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497" y="3412952"/>
            <a:ext cx="1981200" cy="15478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73D1DE-6633-C3DB-9328-7F74712862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86" y="3660432"/>
            <a:ext cx="1457949" cy="2600666"/>
          </a:xfrm>
          <a:prstGeom prst="rect">
            <a:avLst/>
          </a:prstGeom>
        </p:spPr>
      </p:pic>
      <p:pic>
        <p:nvPicPr>
          <p:cNvPr id="15" name="Picture 14" descr="A blue star shaped sand timer&#10;&#10;AI-generated content may be incorrect.">
            <a:extLst>
              <a:ext uri="{FF2B5EF4-FFF2-40B4-BE49-F238E27FC236}">
                <a16:creationId xmlns:a16="http://schemas.microsoft.com/office/drawing/2014/main" id="{57382168-AE51-8C88-71A7-54456A893C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0604" y="4018386"/>
            <a:ext cx="1010447" cy="1013610"/>
          </a:xfrm>
          <a:prstGeom prst="rect">
            <a:avLst/>
          </a:prstGeom>
          <a:ln>
            <a:noFill/>
          </a:ln>
          <a:effectLst>
            <a:outerShdw blurRad="254000" dist="165100" dir="3600000" sx="86000" sy="86000" algn="tl" rotWithShape="0">
              <a:srgbClr val="000000">
                <a:alpha val="25000"/>
              </a:srgbClr>
            </a:outerShdw>
          </a:effectLst>
        </p:spPr>
      </p:pic>
      <p:sp>
        <p:nvSpPr>
          <p:cNvPr id="19" name="Title 2">
            <a:extLst>
              <a:ext uri="{FF2B5EF4-FFF2-40B4-BE49-F238E27FC236}">
                <a16:creationId xmlns:a16="http://schemas.microsoft.com/office/drawing/2014/main" id="{0114BAD0-3DAF-FA79-B26F-17653BCCE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48640"/>
            <a:ext cx="6038306" cy="658999"/>
          </a:xfrm>
        </p:spPr>
        <p:txBody>
          <a:bodyPr/>
          <a:lstStyle/>
          <a:p>
            <a:r>
              <a:rPr lang="en-US" sz="4400" b="1" spc="0" dirty="0">
                <a:latin typeface="+mj-lt"/>
              </a:rPr>
              <a:t>Fuzzy’s Energy Kit</a:t>
            </a:r>
          </a:p>
        </p:txBody>
      </p:sp>
    </p:spTree>
    <p:extLst>
      <p:ext uri="{BB962C8B-B14F-4D97-AF65-F5344CB8AC3E}">
        <p14:creationId xmlns:p14="http://schemas.microsoft.com/office/powerpoint/2010/main" val="1603379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8751D-3F00-30DE-0074-DB45C396C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D2498-AAE9-B5F6-B698-E5C0980C7F0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92333" y="2510119"/>
            <a:ext cx="5546333" cy="2617694"/>
          </a:xfrm>
        </p:spPr>
        <p:txBody>
          <a:bodyPr/>
          <a:lstStyle/>
          <a:p>
            <a:r>
              <a:rPr lang="en-US" sz="2400" dirty="0">
                <a:solidFill>
                  <a:srgbClr val="00445E"/>
                </a:solidFill>
              </a:rPr>
              <a:t>When you go home, get an adult to help you unpack and use your kit items. Then, fill out and </a:t>
            </a:r>
            <a:r>
              <a:rPr lang="en-US" sz="2400" b="1" dirty="0">
                <a:solidFill>
                  <a:srgbClr val="00445E"/>
                </a:solidFill>
              </a:rPr>
              <a:t>return the card </a:t>
            </a:r>
            <a:r>
              <a:rPr lang="en-US" sz="2400" dirty="0">
                <a:solidFill>
                  <a:srgbClr val="00445E"/>
                </a:solidFill>
              </a:rPr>
              <a:t>inside the kit to your teacher. </a:t>
            </a:r>
            <a:br>
              <a:rPr lang="en-US" sz="2400" dirty="0">
                <a:solidFill>
                  <a:srgbClr val="00445E"/>
                </a:solidFill>
              </a:rPr>
            </a:br>
            <a:endParaRPr lang="en-US" sz="2400" dirty="0">
              <a:solidFill>
                <a:srgbClr val="00445E"/>
              </a:solidFill>
            </a:endParaRPr>
          </a:p>
          <a:p>
            <a:r>
              <a:rPr lang="en-US" sz="2400" dirty="0">
                <a:solidFill>
                  <a:srgbClr val="00445E"/>
                </a:solidFill>
              </a:rPr>
              <a:t>You could help your class get </a:t>
            </a:r>
            <a:r>
              <a:rPr lang="en-US" sz="2400" b="1" dirty="0">
                <a:solidFill>
                  <a:srgbClr val="00445E"/>
                </a:solidFill>
              </a:rPr>
              <a:t>$1,000!</a:t>
            </a:r>
            <a:r>
              <a:rPr lang="en-US" sz="2400" b="1" baseline="30000" dirty="0">
                <a:solidFill>
                  <a:srgbClr val="00445E"/>
                </a:solidFill>
              </a:rPr>
              <a:t>*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F71BD6-B106-0254-0440-49FDCC8B83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461" y="1251922"/>
            <a:ext cx="4260999" cy="3905916"/>
          </a:xfrm>
          <a:prstGeom prst="rect">
            <a:avLst/>
          </a:prstGeom>
          <a:ln w="6350">
            <a:solidFill>
              <a:srgbClr val="14435D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F58E7C-94B3-223F-B097-02E54AF310B6}"/>
              </a:ext>
            </a:extLst>
          </p:cNvPr>
          <p:cNvSpPr txBox="1">
            <a:spLocks/>
          </p:cNvSpPr>
          <p:nvPr/>
        </p:nvSpPr>
        <p:spPr>
          <a:xfrm>
            <a:off x="1192333" y="1242960"/>
            <a:ext cx="5546332" cy="10487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2900" spc="0" dirty="0">
                <a:solidFill>
                  <a:srgbClr val="00445E"/>
                </a:solidFill>
              </a:rPr>
              <a:t>Thanks for helping Fuzzy </a:t>
            </a:r>
            <a:br>
              <a:rPr lang="en-US" sz="2900" spc="0" dirty="0">
                <a:solidFill>
                  <a:srgbClr val="00445E"/>
                </a:solidFill>
              </a:rPr>
            </a:br>
            <a:r>
              <a:rPr lang="en-US" sz="2900" spc="0" dirty="0">
                <a:solidFill>
                  <a:srgbClr val="00445E"/>
                </a:solidFill>
              </a:rPr>
              <a:t>on his monster mission!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A0E50B-D90C-1881-F19E-DA18527F66F6}"/>
              </a:ext>
            </a:extLst>
          </p:cNvPr>
          <p:cNvSpPr txBox="1">
            <a:spLocks/>
          </p:cNvSpPr>
          <p:nvPr/>
        </p:nvSpPr>
        <p:spPr>
          <a:xfrm>
            <a:off x="1192333" y="5686568"/>
            <a:ext cx="6893832" cy="566614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baseline="30000" dirty="0">
                <a:solidFill>
                  <a:srgbClr val="00445E"/>
                </a:solidFill>
              </a:rPr>
              <a:t>*</a:t>
            </a:r>
            <a:r>
              <a:rPr lang="en-US" sz="1400" i="1" dirty="0">
                <a:solidFill>
                  <a:srgbClr val="00445E"/>
                </a:solidFill>
              </a:rPr>
              <a:t>A $500 grant will be offered to classrooms of 10 students or less. Grant eligibility </a:t>
            </a:r>
            <a:br>
              <a:rPr lang="en-US" sz="1400" i="1" dirty="0">
                <a:solidFill>
                  <a:srgbClr val="00445E"/>
                </a:solidFill>
              </a:rPr>
            </a:br>
            <a:r>
              <a:rPr lang="en-US" sz="1400" i="1" dirty="0">
                <a:solidFill>
                  <a:srgbClr val="00445E"/>
                </a:solidFill>
              </a:rPr>
              <a:t> is dependent on availability of funds. No personal identifying information is collected.</a:t>
            </a:r>
            <a:endParaRPr lang="en-US" sz="1400" dirty="0">
              <a:solidFill>
                <a:srgbClr val="00445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07AFB6-70BF-A41D-0D4E-F702923736EB}"/>
              </a:ext>
            </a:extLst>
          </p:cNvPr>
          <p:cNvSpPr txBox="1"/>
          <p:nvPr/>
        </p:nvSpPr>
        <p:spPr>
          <a:xfrm>
            <a:off x="9855200" y="8331200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5417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oCalREN_Theme1">
      <a:dk1>
        <a:srgbClr val="15435C"/>
      </a:dk1>
      <a:lt1>
        <a:sysClr val="window" lastClr="FFFFFF"/>
      </a:lt1>
      <a:dk2>
        <a:srgbClr val="15435C"/>
      </a:dk2>
      <a:lt2>
        <a:srgbClr val="FFFFFF"/>
      </a:lt2>
      <a:accent1>
        <a:srgbClr val="F69679"/>
      </a:accent1>
      <a:accent2>
        <a:srgbClr val="7ECBB6"/>
      </a:accent2>
      <a:accent3>
        <a:srgbClr val="CA8EA3"/>
      </a:accent3>
      <a:accent4>
        <a:srgbClr val="C5DE92"/>
      </a:accent4>
      <a:accent5>
        <a:srgbClr val="8E4371"/>
      </a:accent5>
      <a:accent6>
        <a:srgbClr val="F26649"/>
      </a:accent6>
      <a:hlink>
        <a:srgbClr val="00977B"/>
      </a:hlink>
      <a:folHlink>
        <a:srgbClr val="A4BF5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0" rIns="91440" bIns="0" rtlCol="0">
        <a:noAutofit/>
      </a:bodyPr>
      <a:lstStyle>
        <a:defPPr algn="l">
          <a:defRPr sz="2200" b="1" dirty="0" smtClean="0">
            <a:solidFill>
              <a:srgbClr val="8E437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oCalREN_General Presentation_2017_template_1" id="{E1D1A352-FF00-410E-8E87-412BB00AD27D}" vid="{0822E261-6E01-40C4-82AA-B31072E3CA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D6F609223D36429876F3FA2F95FFC0" ma:contentTypeVersion="10" ma:contentTypeDescription="Create a new document." ma:contentTypeScope="" ma:versionID="6f0831c7257e73a7f5c609aa7cadcee5">
  <xsd:schema xmlns:xsd="http://www.w3.org/2001/XMLSchema" xmlns:xs="http://www.w3.org/2001/XMLSchema" xmlns:p="http://schemas.microsoft.com/office/2006/metadata/properties" xmlns:ns2="a17bbce5-9be5-43f3-8ecb-cd49971d58dd" xmlns:ns3="54926cd2-4ea1-4625-8983-fab1507e14a9" targetNamespace="http://schemas.microsoft.com/office/2006/metadata/properties" ma:root="true" ma:fieldsID="5e55861e5afb56dda9bc58a03b9fd17a" ns2:_="" ns3:_="">
    <xsd:import namespace="a17bbce5-9be5-43f3-8ecb-cd49971d58dd"/>
    <xsd:import namespace="54926cd2-4ea1-4625-8983-fab1507e14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bbce5-9be5-43f3-8ecb-cd49971d58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856f2ee-118d-42e8-91de-064c9a66b6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926cd2-4ea1-4625-8983-fab1507e14a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3cc9d51-39da-4ff6-91ae-d98838c34100}" ma:internalName="TaxCatchAll" ma:showField="CatchAllData" ma:web="54926cd2-4ea1-4625-8983-fab1507e14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4926cd2-4ea1-4625-8983-fab1507e14a9" xsi:nil="true"/>
    <lcf76f155ced4ddcb4097134ff3c332f xmlns="a17bbce5-9be5-43f3-8ecb-cd49971d58d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AC2305-3D03-47ED-9651-1CEF33FC3E5F}">
  <ds:schemaRefs>
    <ds:schemaRef ds:uri="54926cd2-4ea1-4625-8983-fab1507e14a9"/>
    <ds:schemaRef ds:uri="a17bbce5-9be5-43f3-8ecb-cd49971d58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0AA4DC4-BC87-42A7-9955-AC13008FCE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D17ED8-26B1-4903-97ED-CB823EF70176}">
  <ds:schemaRefs>
    <ds:schemaRef ds:uri="http://www.w3.org/XML/1998/namespace"/>
    <ds:schemaRef ds:uri="a17bbce5-9be5-43f3-8ecb-cd49971d58dd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4926cd2-4ea1-4625-8983-fab1507e14a9"/>
  </ds:schemaRefs>
</ds:datastoreItem>
</file>

<file path=docMetadata/LabelInfo.xml><?xml version="1.0" encoding="utf-8"?>
<clbl:labelList xmlns:clbl="http://schemas.microsoft.com/office/2020/mipLabelMetadata">
  <clbl:label id="{cf90b97b-be46-4a00-9700-81ce4ff1b7f6}" enabled="0" method="" siteId="{cf90b97b-be46-4a00-9700-81ce4ff1b7f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16136</TotalTime>
  <Words>1379</Words>
  <Application>Microsoft Macintosh PowerPoint</Application>
  <PresentationFormat>Widescreen</PresentationFormat>
  <Paragraphs>156</Paragraphs>
  <Slides>21</Slides>
  <Notes>21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DelaGothic Bold</vt:lpstr>
      <vt:lpstr>1_Office Theme</vt:lpstr>
      <vt:lpstr>welcomes you to help Fuzzy with his monster mission!</vt:lpstr>
      <vt:lpstr>PowerPoint Presentation</vt:lpstr>
      <vt:lpstr>Warm-Up</vt:lpstr>
      <vt:lpstr>Discuss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Mission Accomplished!</vt:lpstr>
      <vt:lpstr>Energy Review</vt:lpstr>
      <vt:lpstr>Energy Review</vt:lpstr>
      <vt:lpstr>Energy Review</vt:lpstr>
      <vt:lpstr>Energy Review</vt:lpstr>
      <vt:lpstr>PowerPoint Presentation</vt:lpstr>
      <vt:lpstr>Fuzzy’s Energy Kit</vt:lpstr>
      <vt:lpstr>PowerPoint Presentation</vt:lpstr>
    </vt:vector>
  </TitlesOfParts>
  <Company>ICF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Oneal, Ryan</dc:creator>
  <cp:lastModifiedBy>Mclean, Becki</cp:lastModifiedBy>
  <cp:revision>82</cp:revision>
  <dcterms:created xsi:type="dcterms:W3CDTF">2025-01-16T22:31:47Z</dcterms:created>
  <dcterms:modified xsi:type="dcterms:W3CDTF">2026-11-04T14:47:54Z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0x010100F3D6F609223D36429876F3FA2F95FFC0</vt:lpwstr>
  </property>
  <property fmtid="{D5CDD505-2E9C-101B-9397-08002B2CF9AE}" pid="3" name="MediaServiceImageTags">
    <vt:lpwstr/>
  </property>
</Properties>
</file>